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87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1F48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F48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4824221" cy="51435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346069" y="19811"/>
            <a:ext cx="2955925" cy="5123815"/>
          </a:xfrm>
          <a:custGeom>
            <a:avLst/>
            <a:gdLst/>
            <a:ahLst/>
            <a:cxnLst/>
            <a:rect l="l" t="t" r="r" b="b"/>
            <a:pathLst>
              <a:path w="2955925" h="5123815">
                <a:moveTo>
                  <a:pt x="1477771" y="0"/>
                </a:moveTo>
                <a:lnTo>
                  <a:pt x="0" y="5123684"/>
                </a:lnTo>
                <a:lnTo>
                  <a:pt x="2955543" y="5123684"/>
                </a:lnTo>
                <a:lnTo>
                  <a:pt x="14777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74257" y="310134"/>
            <a:ext cx="1781556" cy="178155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55030" y="390906"/>
            <a:ext cx="1620012" cy="16200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24622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846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83455"/>
            <a:ext cx="2103120" cy="276999"/>
          </a:xfrm>
        </p:spPr>
        <p:txBody>
          <a:bodyPr/>
          <a:lstStyle/>
          <a:p>
            <a:fld id="{9AB30B64-5C1C-4881-B536-EA7E7043CD29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08960" y="4783455"/>
            <a:ext cx="2926080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83680" y="4783455"/>
            <a:ext cx="2103120" cy="276999"/>
          </a:xfrm>
        </p:spPr>
        <p:txBody>
          <a:bodyPr/>
          <a:lstStyle/>
          <a:p>
            <a:fld id="{3AB4B05A-7C50-4FB6-9FF2-658743079F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97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05503"/>
            <a:ext cx="9144000" cy="42104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223735"/>
            <a:ext cx="9144000" cy="33646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088" y="221361"/>
            <a:ext cx="8514816" cy="285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3415" y="2245233"/>
            <a:ext cx="8608060" cy="2620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1F48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02555" y="2630500"/>
            <a:ext cx="3853179" cy="861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74975"/>
                </a:solidFill>
                <a:latin typeface="Arial"/>
                <a:cs typeface="Arial"/>
              </a:rPr>
              <a:t>Социальные</a:t>
            </a:r>
            <a:r>
              <a:rPr sz="1800" b="1" spc="-75" dirty="0">
                <a:solidFill>
                  <a:srgbClr val="17497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74975"/>
                </a:solidFill>
                <a:latin typeface="Arial"/>
                <a:cs typeface="Arial"/>
              </a:rPr>
              <a:t>нормы</a:t>
            </a:r>
            <a:r>
              <a:rPr sz="1800" b="1" spc="-90" dirty="0">
                <a:solidFill>
                  <a:srgbClr val="17497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174975"/>
                </a:solidFill>
                <a:latin typeface="Arial"/>
                <a:cs typeface="Arial"/>
              </a:rPr>
              <a:t>потребления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solidFill>
                  <a:srgbClr val="174975"/>
                </a:solidFill>
                <a:latin typeface="Arial"/>
                <a:cs typeface="Arial"/>
              </a:rPr>
              <a:t>на</a:t>
            </a:r>
            <a:r>
              <a:rPr sz="1800" b="1" spc="-80" dirty="0">
                <a:solidFill>
                  <a:srgbClr val="17497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74975"/>
                </a:solidFill>
                <a:latin typeface="Arial"/>
                <a:cs typeface="Arial"/>
              </a:rPr>
              <a:t>услуги</a:t>
            </a:r>
            <a:r>
              <a:rPr sz="1800" b="1" spc="-35" dirty="0">
                <a:solidFill>
                  <a:srgbClr val="17497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174975"/>
                </a:solidFill>
                <a:latin typeface="Arial"/>
                <a:cs typeface="Arial"/>
              </a:rPr>
              <a:t>водоснабжения</a:t>
            </a:r>
            <a:endParaRPr sz="1800">
              <a:latin typeface="Arial"/>
              <a:cs typeface="Arial"/>
            </a:endParaRPr>
          </a:p>
          <a:p>
            <a:pPr marL="62865" algn="ctr">
              <a:lnSpc>
                <a:spcPct val="100000"/>
              </a:lnSpc>
              <a:spcBef>
                <a:spcPts val="95"/>
              </a:spcBef>
            </a:pPr>
            <a:r>
              <a:rPr sz="1800" b="1" dirty="0">
                <a:solidFill>
                  <a:srgbClr val="174975"/>
                </a:solidFill>
                <a:latin typeface="Arial"/>
                <a:cs typeface="Arial"/>
              </a:rPr>
              <a:t>для</a:t>
            </a:r>
            <a:r>
              <a:rPr sz="1800" b="1" spc="-30" dirty="0">
                <a:solidFill>
                  <a:srgbClr val="17497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174975"/>
                </a:solidFill>
                <a:latin typeface="Arial"/>
                <a:cs typeface="Arial"/>
              </a:rPr>
              <a:t>населения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57112" y="4800701"/>
            <a:ext cx="2601087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i="1" dirty="0">
                <a:solidFill>
                  <a:srgbClr val="174975"/>
                </a:solidFill>
                <a:latin typeface="Arial"/>
                <a:cs typeface="Arial"/>
              </a:rPr>
              <a:t>г.</a:t>
            </a:r>
            <a:r>
              <a:rPr sz="1100" i="1" spc="-50" dirty="0">
                <a:solidFill>
                  <a:srgbClr val="174975"/>
                </a:solidFill>
                <a:latin typeface="Arial"/>
                <a:cs typeface="Arial"/>
              </a:rPr>
              <a:t> </a:t>
            </a:r>
            <a:r>
              <a:rPr lang="ru-RU" sz="1100" i="1" spc="-10" dirty="0">
                <a:solidFill>
                  <a:srgbClr val="174975"/>
                </a:solidFill>
                <a:latin typeface="Arial"/>
                <a:cs typeface="Arial"/>
              </a:rPr>
              <a:t>Петропавловск</a:t>
            </a:r>
            <a:r>
              <a:rPr sz="1100" i="1" spc="-10" dirty="0">
                <a:solidFill>
                  <a:srgbClr val="174975"/>
                </a:solidFill>
                <a:latin typeface="Arial"/>
                <a:cs typeface="Arial"/>
              </a:rPr>
              <a:t>,</a:t>
            </a:r>
            <a:r>
              <a:rPr sz="1100" i="1" spc="-50" dirty="0">
                <a:solidFill>
                  <a:srgbClr val="174975"/>
                </a:solidFill>
                <a:latin typeface="Arial"/>
                <a:cs typeface="Arial"/>
              </a:rPr>
              <a:t> </a:t>
            </a:r>
            <a:r>
              <a:rPr sz="1100" i="1" spc="-10" dirty="0">
                <a:solidFill>
                  <a:srgbClr val="174975"/>
                </a:solidFill>
                <a:latin typeface="Arial"/>
                <a:cs typeface="Arial"/>
              </a:rPr>
              <a:t>февраль</a:t>
            </a:r>
            <a:r>
              <a:rPr sz="1100" i="1" spc="-55" dirty="0">
                <a:solidFill>
                  <a:srgbClr val="174975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174975"/>
                </a:solidFill>
                <a:latin typeface="Arial"/>
                <a:cs typeface="Arial"/>
              </a:rPr>
              <a:t>2025</a:t>
            </a:r>
            <a:r>
              <a:rPr sz="1100" i="1" spc="-25" dirty="0">
                <a:solidFill>
                  <a:srgbClr val="174975"/>
                </a:solidFill>
                <a:latin typeface="Arial"/>
                <a:cs typeface="Arial"/>
              </a:rPr>
              <a:t> </a:t>
            </a:r>
            <a:r>
              <a:rPr sz="1100" i="1" spc="-20" dirty="0">
                <a:solidFill>
                  <a:srgbClr val="174975"/>
                </a:solidFill>
                <a:latin typeface="Arial"/>
                <a:cs typeface="Arial"/>
              </a:rPr>
              <a:t>года</a:t>
            </a:r>
            <a:endParaRPr sz="1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0163" y="282905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679">
              <a:lnSpc>
                <a:spcPct val="100000"/>
              </a:lnSpc>
              <a:spcBef>
                <a:spcPts val="100"/>
              </a:spcBef>
            </a:pPr>
            <a:r>
              <a:rPr sz="1500" dirty="0"/>
              <a:t>Социальные</a:t>
            </a:r>
            <a:r>
              <a:rPr sz="1500" spc="-80" dirty="0"/>
              <a:t> </a:t>
            </a:r>
            <a:r>
              <a:rPr sz="1500" dirty="0"/>
              <a:t>нормы</a:t>
            </a:r>
            <a:r>
              <a:rPr sz="1500" spc="-70" dirty="0"/>
              <a:t> </a:t>
            </a:r>
            <a:r>
              <a:rPr sz="1500" spc="-10" dirty="0"/>
              <a:t>потребления</a:t>
            </a:r>
            <a:endParaRPr sz="1500"/>
          </a:p>
        </p:txBody>
      </p:sp>
      <p:grpSp>
        <p:nvGrpSpPr>
          <p:cNvPr id="4" name="object 4"/>
          <p:cNvGrpSpPr/>
          <p:nvPr/>
        </p:nvGrpSpPr>
        <p:grpSpPr>
          <a:xfrm>
            <a:off x="112776" y="583681"/>
            <a:ext cx="4566285" cy="4457700"/>
            <a:chOff x="112776" y="583681"/>
            <a:chExt cx="4566285" cy="44577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2776" y="583681"/>
              <a:ext cx="4565904" cy="44577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28600" y="700151"/>
              <a:ext cx="4343400" cy="4234180"/>
            </a:xfrm>
            <a:custGeom>
              <a:avLst/>
              <a:gdLst/>
              <a:ahLst/>
              <a:cxnLst/>
              <a:rect l="l" t="t" r="r" b="b"/>
              <a:pathLst>
                <a:path w="4343400" h="4234180">
                  <a:moveTo>
                    <a:pt x="4127500" y="0"/>
                  </a:moveTo>
                  <a:lnTo>
                    <a:pt x="215925" y="0"/>
                  </a:lnTo>
                  <a:lnTo>
                    <a:pt x="166415" y="5701"/>
                  </a:lnTo>
                  <a:lnTo>
                    <a:pt x="120966" y="21941"/>
                  </a:lnTo>
                  <a:lnTo>
                    <a:pt x="80874" y="47426"/>
                  </a:lnTo>
                  <a:lnTo>
                    <a:pt x="47436" y="80859"/>
                  </a:lnTo>
                  <a:lnTo>
                    <a:pt x="21946" y="120946"/>
                  </a:lnTo>
                  <a:lnTo>
                    <a:pt x="5702" y="166391"/>
                  </a:lnTo>
                  <a:lnTo>
                    <a:pt x="0" y="215900"/>
                  </a:lnTo>
                  <a:lnTo>
                    <a:pt x="0" y="4017873"/>
                  </a:lnTo>
                  <a:lnTo>
                    <a:pt x="5702" y="4067383"/>
                  </a:lnTo>
                  <a:lnTo>
                    <a:pt x="21946" y="4112832"/>
                  </a:lnTo>
                  <a:lnTo>
                    <a:pt x="47436" y="4152924"/>
                  </a:lnTo>
                  <a:lnTo>
                    <a:pt x="80874" y="4186362"/>
                  </a:lnTo>
                  <a:lnTo>
                    <a:pt x="120966" y="4211852"/>
                  </a:lnTo>
                  <a:lnTo>
                    <a:pt x="166415" y="4228096"/>
                  </a:lnTo>
                  <a:lnTo>
                    <a:pt x="215925" y="4233799"/>
                  </a:lnTo>
                  <a:lnTo>
                    <a:pt x="4127500" y="4233799"/>
                  </a:lnTo>
                  <a:lnTo>
                    <a:pt x="4177008" y="4228096"/>
                  </a:lnTo>
                  <a:lnTo>
                    <a:pt x="4222453" y="4211852"/>
                  </a:lnTo>
                  <a:lnTo>
                    <a:pt x="4262540" y="4186362"/>
                  </a:lnTo>
                  <a:lnTo>
                    <a:pt x="4295973" y="4152924"/>
                  </a:lnTo>
                  <a:lnTo>
                    <a:pt x="4321458" y="4112832"/>
                  </a:lnTo>
                  <a:lnTo>
                    <a:pt x="4337698" y="4067383"/>
                  </a:lnTo>
                  <a:lnTo>
                    <a:pt x="4343400" y="4017873"/>
                  </a:lnTo>
                  <a:lnTo>
                    <a:pt x="4343400" y="215900"/>
                  </a:lnTo>
                  <a:lnTo>
                    <a:pt x="4337698" y="166391"/>
                  </a:lnTo>
                  <a:lnTo>
                    <a:pt x="4321458" y="120946"/>
                  </a:lnTo>
                  <a:lnTo>
                    <a:pt x="4295973" y="80859"/>
                  </a:lnTo>
                  <a:lnTo>
                    <a:pt x="4262540" y="47426"/>
                  </a:lnTo>
                  <a:lnTo>
                    <a:pt x="4222453" y="21941"/>
                  </a:lnTo>
                  <a:lnTo>
                    <a:pt x="4177008" y="5701"/>
                  </a:lnTo>
                  <a:lnTo>
                    <a:pt x="41275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11479" y="3433317"/>
            <a:ext cx="3357879" cy="1247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165" algn="ctr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001F5F"/>
                </a:solidFill>
                <a:latin typeface="Arial"/>
                <a:cs typeface="Arial"/>
              </a:rPr>
              <a:t>Задачи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70"/>
              </a:spcBef>
            </a:pPr>
            <a:r>
              <a:rPr sz="1000" spc="-10" dirty="0">
                <a:solidFill>
                  <a:srgbClr val="001F5F"/>
                </a:solidFill>
                <a:latin typeface="Arial"/>
                <a:cs typeface="Arial"/>
              </a:rPr>
              <a:t>Внедрение</a:t>
            </a:r>
            <a:r>
              <a:rPr sz="1000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1F5F"/>
                </a:solidFill>
                <a:latin typeface="Arial"/>
                <a:cs typeface="Arial"/>
              </a:rPr>
              <a:t>новой</a:t>
            </a:r>
            <a:r>
              <a:rPr sz="1000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1F5F"/>
                </a:solidFill>
                <a:latin typeface="Arial"/>
                <a:cs typeface="Arial"/>
              </a:rPr>
              <a:t>системы </a:t>
            </a:r>
            <a:r>
              <a:rPr sz="1000" b="1" spc="-10" dirty="0">
                <a:solidFill>
                  <a:srgbClr val="001F5F"/>
                </a:solidFill>
                <a:latin typeface="Arial"/>
                <a:cs typeface="Arial"/>
              </a:rPr>
              <a:t>«Социально-справедливая </a:t>
            </a:r>
            <a:r>
              <a:rPr sz="1000" b="1" dirty="0">
                <a:solidFill>
                  <a:srgbClr val="001F5F"/>
                </a:solidFill>
                <a:latin typeface="Arial"/>
                <a:cs typeface="Arial"/>
              </a:rPr>
              <a:t>плата</a:t>
            </a:r>
            <a:r>
              <a:rPr sz="10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1F5F"/>
                </a:solidFill>
                <a:latin typeface="Arial"/>
                <a:cs typeface="Arial"/>
              </a:rPr>
              <a:t>за</a:t>
            </a:r>
            <a:r>
              <a:rPr sz="100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1F5F"/>
                </a:solidFill>
                <a:latin typeface="Arial"/>
                <a:cs typeface="Arial"/>
              </a:rPr>
              <a:t>коммунальные</a:t>
            </a:r>
            <a:r>
              <a:rPr sz="100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1F5F"/>
                </a:solidFill>
                <a:latin typeface="Arial"/>
                <a:cs typeface="Arial"/>
              </a:rPr>
              <a:t>услуги»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15"/>
              </a:spcBef>
            </a:pPr>
            <a:endParaRPr sz="100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</a:pPr>
            <a:r>
              <a:rPr sz="1000" dirty="0">
                <a:solidFill>
                  <a:srgbClr val="001F5F"/>
                </a:solidFill>
                <a:latin typeface="Arial"/>
                <a:cs typeface="Arial"/>
              </a:rPr>
              <a:t>Повышение</a:t>
            </a:r>
            <a:r>
              <a:rPr sz="1000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1F5F"/>
                </a:solidFill>
                <a:latin typeface="Arial"/>
                <a:cs typeface="Arial"/>
              </a:rPr>
              <a:t>культуры</a:t>
            </a:r>
            <a:r>
              <a:rPr sz="10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1F5F"/>
                </a:solidFill>
                <a:latin typeface="Arial"/>
                <a:cs typeface="Arial"/>
              </a:rPr>
              <a:t>экономного</a:t>
            </a:r>
            <a:r>
              <a:rPr sz="10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1F5F"/>
                </a:solidFill>
                <a:latin typeface="Arial"/>
                <a:cs typeface="Arial"/>
              </a:rPr>
              <a:t>потребления</a:t>
            </a:r>
            <a:endParaRPr sz="100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</a:pPr>
            <a:r>
              <a:rPr sz="1000" spc="-10" dirty="0">
                <a:solidFill>
                  <a:srgbClr val="001F5F"/>
                </a:solidFill>
                <a:latin typeface="Arial"/>
                <a:cs typeface="Arial"/>
              </a:rPr>
              <a:t>коммунальных</a:t>
            </a:r>
            <a:r>
              <a:rPr sz="1000" spc="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1F5F"/>
                </a:solidFill>
                <a:latin typeface="Arial"/>
                <a:cs typeface="Arial"/>
              </a:rPr>
              <a:t>ресурсов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46744" y="1355597"/>
            <a:ext cx="60896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принципу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63414" y="1355597"/>
            <a:ext cx="3258185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02360" algn="l"/>
                <a:tab pos="1727200" algn="l"/>
                <a:tab pos="2839720" algn="l"/>
              </a:tabLst>
            </a:pP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Применение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1050" spc="-20" dirty="0">
                <a:solidFill>
                  <a:srgbClr val="001F5F"/>
                </a:solidFill>
                <a:latin typeface="Arial"/>
                <a:cs typeface="Arial"/>
              </a:rPr>
              <a:t>норм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потребления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1050" spc="-25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«чем</a:t>
            </a:r>
            <a:r>
              <a:rPr sz="105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больше</a:t>
            </a:r>
            <a:r>
              <a:rPr sz="105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экономишь,</a:t>
            </a:r>
            <a:r>
              <a:rPr sz="105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тем</a:t>
            </a:r>
            <a:r>
              <a:rPr sz="105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меньше</a:t>
            </a:r>
            <a:r>
              <a:rPr sz="105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rgbClr val="001F5F"/>
                </a:solidFill>
                <a:latin typeface="Arial"/>
                <a:cs typeface="Arial"/>
              </a:rPr>
              <a:t>платишь»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63414" y="1917319"/>
            <a:ext cx="3891279" cy="2395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Поэтапная</a:t>
            </a:r>
            <a:r>
              <a:rPr sz="1050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приборизация</a:t>
            </a:r>
            <a:r>
              <a:rPr sz="105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учёта</a:t>
            </a:r>
            <a:r>
              <a:rPr sz="105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коммунальных</a:t>
            </a:r>
            <a:r>
              <a:rPr sz="1050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услуг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Внедрение</a:t>
            </a:r>
            <a:r>
              <a:rPr sz="1050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rgbClr val="001F5F"/>
                </a:solidFill>
                <a:latin typeface="Arial"/>
                <a:cs typeface="Arial"/>
              </a:rPr>
              <a:t>ресурсосберегающих</a:t>
            </a:r>
            <a:r>
              <a:rPr sz="105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rgbClr val="001F5F"/>
                </a:solidFill>
                <a:latin typeface="Arial"/>
                <a:cs typeface="Arial"/>
              </a:rPr>
              <a:t>технологий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5"/>
              </a:spcBef>
            </a:pPr>
            <a:endParaRPr sz="10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Реинвестирование</a:t>
            </a:r>
            <a:r>
              <a:rPr sz="1050" b="1" spc="43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доп.</a:t>
            </a:r>
            <a:r>
              <a:rPr sz="1050" b="1" spc="43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дохода</a:t>
            </a:r>
            <a:r>
              <a:rPr sz="1050" b="1" spc="434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на</a:t>
            </a:r>
            <a:r>
              <a:rPr sz="1050" spc="434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модернизацию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инфраструктуры</a:t>
            </a:r>
            <a:r>
              <a:rPr sz="1050" spc="2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ЖКХ</a:t>
            </a:r>
            <a:r>
              <a:rPr sz="1050" spc="2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1F5F"/>
                </a:solidFill>
                <a:latin typeface="Arial"/>
                <a:cs typeface="Arial"/>
              </a:rPr>
              <a:t>(непредвиденный</a:t>
            </a:r>
            <a:r>
              <a:rPr sz="900" i="1" spc="1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1F5F"/>
                </a:solidFill>
                <a:latin typeface="Arial"/>
                <a:cs typeface="Arial"/>
              </a:rPr>
              <a:t>текущий</a:t>
            </a:r>
            <a:r>
              <a:rPr sz="900" i="1" spc="1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900" i="1" spc="1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1F5F"/>
                </a:solidFill>
                <a:latin typeface="Arial"/>
                <a:cs typeface="Arial"/>
              </a:rPr>
              <a:t>кап.</a:t>
            </a:r>
            <a:r>
              <a:rPr sz="900" i="1" spc="1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i="1" spc="-10" dirty="0">
                <a:solidFill>
                  <a:srgbClr val="001F5F"/>
                </a:solidFill>
                <a:latin typeface="Arial"/>
                <a:cs typeface="Arial"/>
              </a:rPr>
              <a:t>ремонт, приборизация)</a:t>
            </a:r>
            <a:r>
              <a:rPr sz="900" i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для</a:t>
            </a:r>
            <a:r>
              <a:rPr sz="1050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решения</a:t>
            </a:r>
            <a:r>
              <a:rPr sz="1050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приоритетных</a:t>
            </a:r>
            <a:r>
              <a:rPr sz="1050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задач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55"/>
              </a:spcBef>
            </a:pPr>
            <a:endParaRPr sz="10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Внедрение</a:t>
            </a:r>
            <a:r>
              <a:rPr sz="1050" spc="330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встречных</a:t>
            </a:r>
            <a:r>
              <a:rPr sz="1050" b="1" spc="335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обязательств</a:t>
            </a:r>
            <a:r>
              <a:rPr sz="1050" b="1" spc="335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предприятий</a:t>
            </a:r>
            <a:endParaRPr sz="10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900" i="1" dirty="0">
                <a:solidFill>
                  <a:srgbClr val="001F5F"/>
                </a:solidFill>
                <a:latin typeface="Arial"/>
                <a:cs typeface="Arial"/>
              </a:rPr>
              <a:t>(отчетность</a:t>
            </a:r>
            <a:r>
              <a:rPr sz="900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900" i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1F5F"/>
                </a:solidFill>
                <a:latin typeface="Arial"/>
                <a:cs typeface="Arial"/>
              </a:rPr>
              <a:t>контроль</a:t>
            </a:r>
            <a:r>
              <a:rPr sz="900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1F5F"/>
                </a:solidFill>
                <a:latin typeface="Arial"/>
                <a:cs typeface="Arial"/>
              </a:rPr>
              <a:t>целевого</a:t>
            </a:r>
            <a:r>
              <a:rPr sz="900" i="1" spc="-10" dirty="0">
                <a:solidFill>
                  <a:srgbClr val="001F5F"/>
                </a:solidFill>
                <a:latin typeface="Arial"/>
                <a:cs typeface="Arial"/>
              </a:rPr>
              <a:t> использования</a:t>
            </a:r>
            <a:r>
              <a:rPr sz="900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1F5F"/>
                </a:solidFill>
                <a:latin typeface="Arial"/>
                <a:cs typeface="Arial"/>
              </a:rPr>
              <a:t>доп.</a:t>
            </a:r>
            <a:r>
              <a:rPr sz="900" i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i="1" spc="-10" dirty="0">
                <a:solidFill>
                  <a:srgbClr val="001F5F"/>
                </a:solidFill>
                <a:latin typeface="Arial"/>
                <a:cs typeface="Arial"/>
              </a:rPr>
              <a:t>дохода)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10"/>
              </a:spcBef>
            </a:pPr>
            <a:endParaRPr sz="900">
              <a:latin typeface="Arial"/>
              <a:cs typeface="Arial"/>
            </a:endParaRPr>
          </a:p>
          <a:p>
            <a:pPr marL="22225" algn="just">
              <a:lnSpc>
                <a:spcPct val="100000"/>
              </a:lnSpc>
              <a:spcBef>
                <a:spcPts val="5"/>
              </a:spcBef>
            </a:pP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Модернизация</a:t>
            </a:r>
            <a:r>
              <a:rPr sz="1050" b="1" spc="254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сознания</a:t>
            </a:r>
            <a:r>
              <a:rPr sz="1050" b="1" spc="26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r>
              <a:rPr sz="1050" spc="254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бережному</a:t>
            </a:r>
            <a:r>
              <a:rPr sz="1050" spc="25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потреблению</a:t>
            </a:r>
            <a:endParaRPr sz="1050">
              <a:latin typeface="Arial"/>
              <a:cs typeface="Arial"/>
            </a:endParaRPr>
          </a:p>
          <a:p>
            <a:pPr marL="22225" algn="just">
              <a:lnSpc>
                <a:spcPct val="100000"/>
              </a:lnSpc>
            </a:pP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коммунальных</a:t>
            </a:r>
            <a:r>
              <a:rPr sz="1050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ресурсов</a:t>
            </a:r>
            <a:r>
              <a:rPr sz="1050" spc="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–</a:t>
            </a:r>
            <a:r>
              <a:rPr sz="1050" spc="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снижение</a:t>
            </a:r>
            <a:r>
              <a:rPr sz="1050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потребления</a:t>
            </a:r>
            <a:endParaRPr sz="10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0473" y="1160526"/>
            <a:ext cx="288861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79705" algn="just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050" spc="2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целях</a:t>
            </a:r>
            <a:r>
              <a:rPr sz="1050" spc="2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модернизации</a:t>
            </a:r>
            <a:r>
              <a:rPr sz="1050" spc="2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коммунальной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поручал</a:t>
            </a:r>
            <a:r>
              <a:rPr sz="1050" spc="24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обеспечить</a:t>
            </a:r>
            <a:r>
              <a:rPr sz="1050" spc="24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переход</a:t>
            </a:r>
            <a:r>
              <a:rPr sz="1050" spc="24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на</a:t>
            </a:r>
            <a:r>
              <a:rPr sz="1050" spc="24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spc="-20" dirty="0">
                <a:solidFill>
                  <a:srgbClr val="001F5F"/>
                </a:solidFill>
                <a:latin typeface="Arial"/>
                <a:cs typeface="Arial"/>
              </a:rPr>
              <a:t>новую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политику</a:t>
            </a:r>
            <a:r>
              <a:rPr sz="1050" spc="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«Тариф</a:t>
            </a:r>
            <a:r>
              <a:rPr sz="1050" b="1" spc="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050" b="1" spc="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обмен</a:t>
            </a:r>
            <a:r>
              <a:rPr sz="1050" b="1" spc="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на</a:t>
            </a:r>
            <a:r>
              <a:rPr sz="1050" b="1" spc="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rgbClr val="001F5F"/>
                </a:solidFill>
                <a:latin typeface="Arial"/>
                <a:cs typeface="Arial"/>
              </a:rPr>
              <a:t>инвестиции»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0473" y="1640585"/>
            <a:ext cx="189103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39165" algn="l"/>
              </a:tabLst>
            </a:pP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ситуации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Правительству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06064" y="1640585"/>
            <a:ext cx="704215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придется</a:t>
            </a:r>
            <a:endParaRPr sz="1050">
              <a:latin typeface="Arial"/>
              <a:cs typeface="Arial"/>
            </a:endParaRPr>
          </a:p>
          <a:p>
            <a:pPr marR="7620" algn="r">
              <a:lnSpc>
                <a:spcPct val="100000"/>
              </a:lnSpc>
            </a:pP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проблемы,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83304" y="1160526"/>
            <a:ext cx="748665" cy="8267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6200" marR="5080" indent="28575" algn="r">
              <a:lnSpc>
                <a:spcPct val="100000"/>
              </a:lnSpc>
              <a:spcBef>
                <a:spcPts val="105"/>
              </a:spcBef>
              <a:tabLst>
                <a:tab pos="659130" algn="l"/>
              </a:tabLst>
            </a:pP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сферы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001F5F"/>
                </a:solidFill>
                <a:latin typeface="Arial"/>
                <a:cs typeface="Arial"/>
              </a:rPr>
              <a:t>я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тарифную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050" spc="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текущей решить</a:t>
            </a:r>
            <a:endParaRPr sz="1050">
              <a:latin typeface="Arial"/>
              <a:cs typeface="Arial"/>
            </a:endParaRPr>
          </a:p>
          <a:p>
            <a:pPr marR="9525" algn="r">
              <a:lnSpc>
                <a:spcPct val="100000"/>
              </a:lnSpc>
            </a:pP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но</a:t>
            </a:r>
            <a:r>
              <a:rPr sz="1050" spc="10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другого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0473" y="1800301"/>
            <a:ext cx="2057400" cy="545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«законсервированные»</a:t>
            </a:r>
            <a:r>
              <a:rPr sz="1050" spc="3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годами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пути</a:t>
            </a:r>
            <a:r>
              <a:rPr sz="1050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20" dirty="0">
                <a:solidFill>
                  <a:srgbClr val="001F5F"/>
                </a:solidFill>
                <a:latin typeface="Arial"/>
                <a:cs typeface="Arial"/>
              </a:rPr>
              <a:t>нет.</a:t>
            </a:r>
            <a:endParaRPr sz="1050">
              <a:latin typeface="Arial"/>
              <a:cs typeface="Arial"/>
            </a:endParaRPr>
          </a:p>
          <a:p>
            <a:pPr marL="192405">
              <a:lnSpc>
                <a:spcPct val="100000"/>
              </a:lnSpc>
              <a:spcBef>
                <a:spcPts val="300"/>
              </a:spcBef>
              <a:tabLst>
                <a:tab pos="1254125" algn="l"/>
              </a:tabLst>
            </a:pP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Необходимо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проработать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01136" y="2159000"/>
            <a:ext cx="132969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25805" algn="l"/>
              </a:tabLst>
            </a:pP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вопрос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введения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0473" y="2319020"/>
            <a:ext cx="363855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«социальных</a:t>
            </a:r>
            <a:r>
              <a:rPr sz="1050" b="1" spc="38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норм</a:t>
            </a:r>
            <a:r>
              <a:rPr sz="1050" b="1" spc="38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потребления»</a:t>
            </a:r>
            <a:r>
              <a:rPr sz="1050" b="1" spc="38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регулируемых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товаров</a:t>
            </a:r>
            <a:r>
              <a:rPr sz="1050" spc="3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050" spc="3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услуг.</a:t>
            </a:r>
            <a:r>
              <a:rPr sz="1050" spc="3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050" spc="3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конце</a:t>
            </a:r>
            <a:r>
              <a:rPr sz="1050" spc="3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концов,</a:t>
            </a:r>
            <a:r>
              <a:rPr sz="1050" spc="3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это</a:t>
            </a:r>
            <a:r>
              <a:rPr sz="1050" spc="2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001F5F"/>
                </a:solidFill>
                <a:latin typeface="Arial"/>
                <a:cs typeface="Arial"/>
              </a:rPr>
              <a:t>международная практика.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67550" y="915593"/>
            <a:ext cx="4393565" cy="3739515"/>
            <a:chOff x="467550" y="915593"/>
            <a:chExt cx="4393565" cy="3739515"/>
          </a:xfrm>
        </p:grpSpPr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50" y="915593"/>
              <a:ext cx="288747" cy="288696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39946" y="2572131"/>
              <a:ext cx="216026" cy="21602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536752" y="3860800"/>
              <a:ext cx="111760" cy="255904"/>
            </a:xfrm>
            <a:custGeom>
              <a:avLst/>
              <a:gdLst/>
              <a:ahLst/>
              <a:cxnLst/>
              <a:rect l="l" t="t" r="r" b="b"/>
              <a:pathLst>
                <a:path w="111759" h="255904">
                  <a:moveTo>
                    <a:pt x="111658" y="0"/>
                  </a:moveTo>
                  <a:lnTo>
                    <a:pt x="72123" y="0"/>
                  </a:lnTo>
                  <a:lnTo>
                    <a:pt x="67084" y="11285"/>
                  </a:lnTo>
                  <a:lnTo>
                    <a:pt x="60290" y="21829"/>
                  </a:lnTo>
                  <a:lnTo>
                    <a:pt x="30452" y="48731"/>
                  </a:lnTo>
                  <a:lnTo>
                    <a:pt x="0" y="64388"/>
                  </a:lnTo>
                  <a:lnTo>
                    <a:pt x="0" y="108597"/>
                  </a:lnTo>
                  <a:lnTo>
                    <a:pt x="17521" y="101803"/>
                  </a:lnTo>
                  <a:lnTo>
                    <a:pt x="33850" y="93384"/>
                  </a:lnTo>
                  <a:lnTo>
                    <a:pt x="48986" y="83339"/>
                  </a:lnTo>
                  <a:lnTo>
                    <a:pt x="62928" y="71666"/>
                  </a:lnTo>
                  <a:lnTo>
                    <a:pt x="62928" y="255282"/>
                  </a:lnTo>
                  <a:lnTo>
                    <a:pt x="111658" y="255282"/>
                  </a:lnTo>
                  <a:lnTo>
                    <a:pt x="11165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36752" y="3860800"/>
              <a:ext cx="111760" cy="255904"/>
            </a:xfrm>
            <a:custGeom>
              <a:avLst/>
              <a:gdLst/>
              <a:ahLst/>
              <a:cxnLst/>
              <a:rect l="l" t="t" r="r" b="b"/>
              <a:pathLst>
                <a:path w="111759" h="255904">
                  <a:moveTo>
                    <a:pt x="72123" y="0"/>
                  </a:moveTo>
                  <a:lnTo>
                    <a:pt x="111658" y="0"/>
                  </a:lnTo>
                  <a:lnTo>
                    <a:pt x="111658" y="255282"/>
                  </a:lnTo>
                  <a:lnTo>
                    <a:pt x="62928" y="255282"/>
                  </a:lnTo>
                  <a:lnTo>
                    <a:pt x="62928" y="71666"/>
                  </a:lnTo>
                  <a:lnTo>
                    <a:pt x="48986" y="83339"/>
                  </a:lnTo>
                  <a:lnTo>
                    <a:pt x="33850" y="93384"/>
                  </a:lnTo>
                  <a:lnTo>
                    <a:pt x="17521" y="101803"/>
                  </a:lnTo>
                  <a:lnTo>
                    <a:pt x="0" y="108597"/>
                  </a:lnTo>
                  <a:lnTo>
                    <a:pt x="0" y="64388"/>
                  </a:lnTo>
                  <a:lnTo>
                    <a:pt x="9739" y="60566"/>
                  </a:lnTo>
                  <a:lnTo>
                    <a:pt x="19889" y="55348"/>
                  </a:lnTo>
                  <a:lnTo>
                    <a:pt x="51738" y="31637"/>
                  </a:lnTo>
                  <a:lnTo>
                    <a:pt x="67084" y="11285"/>
                  </a:lnTo>
                  <a:lnTo>
                    <a:pt x="72123" y="0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17499" y="4393488"/>
              <a:ext cx="170815" cy="255270"/>
            </a:xfrm>
            <a:custGeom>
              <a:avLst/>
              <a:gdLst/>
              <a:ahLst/>
              <a:cxnLst/>
              <a:rect l="l" t="t" r="r" b="b"/>
              <a:pathLst>
                <a:path w="170815" h="255270">
                  <a:moveTo>
                    <a:pt x="90157" y="0"/>
                  </a:moveTo>
                  <a:lnTo>
                    <a:pt x="45105" y="9853"/>
                  </a:lnTo>
                  <a:lnTo>
                    <a:pt x="14697" y="40703"/>
                  </a:lnTo>
                  <a:lnTo>
                    <a:pt x="5727" y="75247"/>
                  </a:lnTo>
                  <a:lnTo>
                    <a:pt x="54267" y="80111"/>
                  </a:lnTo>
                  <a:lnTo>
                    <a:pt x="55438" y="70203"/>
                  </a:lnTo>
                  <a:lnTo>
                    <a:pt x="57562" y="61814"/>
                  </a:lnTo>
                  <a:lnTo>
                    <a:pt x="88950" y="40398"/>
                  </a:lnTo>
                  <a:lnTo>
                    <a:pt x="96249" y="40946"/>
                  </a:lnTo>
                  <a:lnTo>
                    <a:pt x="121894" y="74206"/>
                  </a:lnTo>
                  <a:lnTo>
                    <a:pt x="121265" y="81599"/>
                  </a:lnTo>
                  <a:lnTo>
                    <a:pt x="98009" y="119897"/>
                  </a:lnTo>
                  <a:lnTo>
                    <a:pt x="52668" y="163690"/>
                  </a:lnTo>
                  <a:lnTo>
                    <a:pt x="37280" y="179865"/>
                  </a:lnTo>
                  <a:lnTo>
                    <a:pt x="10408" y="218244"/>
                  </a:lnTo>
                  <a:lnTo>
                    <a:pt x="0" y="255219"/>
                  </a:lnTo>
                  <a:lnTo>
                    <a:pt x="170789" y="255219"/>
                  </a:lnTo>
                  <a:lnTo>
                    <a:pt x="170789" y="209969"/>
                  </a:lnTo>
                  <a:lnTo>
                    <a:pt x="74041" y="209969"/>
                  </a:lnTo>
                  <a:lnTo>
                    <a:pt x="76581" y="205574"/>
                  </a:lnTo>
                  <a:lnTo>
                    <a:pt x="79908" y="201066"/>
                  </a:lnTo>
                  <a:lnTo>
                    <a:pt x="84010" y="196443"/>
                  </a:lnTo>
                  <a:lnTo>
                    <a:pt x="94391" y="185956"/>
                  </a:lnTo>
                  <a:lnTo>
                    <a:pt x="123864" y="158400"/>
                  </a:lnTo>
                  <a:lnTo>
                    <a:pt x="132729" y="149675"/>
                  </a:lnTo>
                  <a:lnTo>
                    <a:pt x="156676" y="119313"/>
                  </a:lnTo>
                  <a:lnTo>
                    <a:pt x="170404" y="79218"/>
                  </a:lnTo>
                  <a:lnTo>
                    <a:pt x="170789" y="70738"/>
                  </a:lnTo>
                  <a:lnTo>
                    <a:pt x="169444" y="56275"/>
                  </a:lnTo>
                  <a:lnTo>
                    <a:pt x="149288" y="20294"/>
                  </a:lnTo>
                  <a:lnTo>
                    <a:pt x="107961" y="1269"/>
                  </a:lnTo>
                  <a:lnTo>
                    <a:pt x="90157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17499" y="4393488"/>
              <a:ext cx="170815" cy="255270"/>
            </a:xfrm>
            <a:custGeom>
              <a:avLst/>
              <a:gdLst/>
              <a:ahLst/>
              <a:cxnLst/>
              <a:rect l="l" t="t" r="r" b="b"/>
              <a:pathLst>
                <a:path w="170815" h="255270">
                  <a:moveTo>
                    <a:pt x="90157" y="0"/>
                  </a:moveTo>
                  <a:lnTo>
                    <a:pt x="137527" y="11417"/>
                  </a:lnTo>
                  <a:lnTo>
                    <a:pt x="165411" y="43045"/>
                  </a:lnTo>
                  <a:lnTo>
                    <a:pt x="170789" y="70738"/>
                  </a:lnTo>
                  <a:lnTo>
                    <a:pt x="170404" y="79218"/>
                  </a:lnTo>
                  <a:lnTo>
                    <a:pt x="156676" y="119313"/>
                  </a:lnTo>
                  <a:lnTo>
                    <a:pt x="132729" y="149675"/>
                  </a:lnTo>
                  <a:lnTo>
                    <a:pt x="102750" y="178048"/>
                  </a:lnTo>
                  <a:lnTo>
                    <a:pt x="94391" y="185956"/>
                  </a:lnTo>
                  <a:lnTo>
                    <a:pt x="74041" y="209969"/>
                  </a:lnTo>
                  <a:lnTo>
                    <a:pt x="170789" y="209969"/>
                  </a:lnTo>
                  <a:lnTo>
                    <a:pt x="170789" y="255219"/>
                  </a:lnTo>
                  <a:lnTo>
                    <a:pt x="0" y="255219"/>
                  </a:lnTo>
                  <a:lnTo>
                    <a:pt x="2083" y="242557"/>
                  </a:lnTo>
                  <a:lnTo>
                    <a:pt x="16649" y="206590"/>
                  </a:lnTo>
                  <a:lnTo>
                    <a:pt x="52668" y="163690"/>
                  </a:lnTo>
                  <a:lnTo>
                    <a:pt x="86315" y="131534"/>
                  </a:lnTo>
                  <a:lnTo>
                    <a:pt x="98009" y="119897"/>
                  </a:lnTo>
                  <a:lnTo>
                    <a:pt x="121265" y="81599"/>
                  </a:lnTo>
                  <a:lnTo>
                    <a:pt x="121894" y="74206"/>
                  </a:lnTo>
                  <a:lnTo>
                    <a:pt x="121346" y="66531"/>
                  </a:lnTo>
                  <a:lnTo>
                    <a:pt x="88950" y="40398"/>
                  </a:lnTo>
                  <a:lnTo>
                    <a:pt x="81711" y="40972"/>
                  </a:lnTo>
                  <a:lnTo>
                    <a:pt x="55438" y="70203"/>
                  </a:lnTo>
                  <a:lnTo>
                    <a:pt x="54267" y="80111"/>
                  </a:lnTo>
                  <a:lnTo>
                    <a:pt x="5727" y="75247"/>
                  </a:lnTo>
                  <a:lnTo>
                    <a:pt x="22661" y="27687"/>
                  </a:lnTo>
                  <a:lnTo>
                    <a:pt x="58693" y="4379"/>
                  </a:lnTo>
                  <a:lnTo>
                    <a:pt x="73709" y="1095"/>
                  </a:lnTo>
                  <a:lnTo>
                    <a:pt x="90157" y="0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88027" y="1444371"/>
              <a:ext cx="72009" cy="7200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88027" y="1974469"/>
              <a:ext cx="72009" cy="7200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88027" y="2379599"/>
              <a:ext cx="72009" cy="7200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88027" y="2783331"/>
              <a:ext cx="72009" cy="7200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88027" y="3477387"/>
              <a:ext cx="72009" cy="72009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788789" y="4042346"/>
              <a:ext cx="72009" cy="72009"/>
            </a:xfrm>
            <a:prstGeom prst="rect">
              <a:avLst/>
            </a:prstGeom>
          </p:spPr>
        </p:pic>
      </p:grpSp>
      <p:sp>
        <p:nvSpPr>
          <p:cNvPr id="31" name="object 31"/>
          <p:cNvSpPr txBox="1"/>
          <p:nvPr/>
        </p:nvSpPr>
        <p:spPr>
          <a:xfrm>
            <a:off x="2484501" y="2845434"/>
            <a:ext cx="194563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48970" algn="r">
              <a:lnSpc>
                <a:spcPct val="100000"/>
              </a:lnSpc>
              <a:spcBef>
                <a:spcPts val="95"/>
              </a:spcBef>
            </a:pPr>
            <a:r>
              <a:rPr sz="700" i="1" spc="-10" dirty="0">
                <a:solidFill>
                  <a:srgbClr val="001F5F"/>
                </a:solidFill>
                <a:latin typeface="Arial"/>
                <a:cs typeface="Arial"/>
              </a:rPr>
              <a:t>Выступление</a:t>
            </a:r>
            <a:r>
              <a:rPr sz="700" i="1" spc="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spc="-10" dirty="0">
                <a:solidFill>
                  <a:srgbClr val="001F5F"/>
                </a:solidFill>
                <a:latin typeface="Arial"/>
                <a:cs typeface="Arial"/>
              </a:rPr>
              <a:t>Президента</a:t>
            </a:r>
            <a:r>
              <a:rPr sz="700" i="1" spc="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spc="-25" dirty="0">
                <a:solidFill>
                  <a:srgbClr val="001F5F"/>
                </a:solidFill>
                <a:latin typeface="Arial"/>
                <a:cs typeface="Arial"/>
              </a:rPr>
              <a:t>РК</a:t>
            </a:r>
            <a:r>
              <a:rPr sz="700" i="1" spc="5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dirty="0">
                <a:solidFill>
                  <a:srgbClr val="001F5F"/>
                </a:solidFill>
                <a:latin typeface="Arial"/>
                <a:cs typeface="Arial"/>
              </a:rPr>
              <a:t>на</a:t>
            </a:r>
            <a:r>
              <a:rPr sz="700" i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dirty="0">
                <a:solidFill>
                  <a:srgbClr val="001F5F"/>
                </a:solidFill>
                <a:latin typeface="Arial"/>
                <a:cs typeface="Arial"/>
              </a:rPr>
              <a:t>расширенном</a:t>
            </a:r>
            <a:r>
              <a:rPr sz="700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dirty="0">
                <a:solidFill>
                  <a:srgbClr val="001F5F"/>
                </a:solidFill>
                <a:latin typeface="Arial"/>
                <a:cs typeface="Arial"/>
              </a:rPr>
              <a:t>совещании</a:t>
            </a:r>
            <a:r>
              <a:rPr sz="700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r>
              <a:rPr sz="700" i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spc="-10" dirty="0">
                <a:solidFill>
                  <a:srgbClr val="001F5F"/>
                </a:solidFill>
                <a:latin typeface="Arial"/>
                <a:cs typeface="Arial"/>
              </a:rPr>
              <a:t>вопросам</a:t>
            </a:r>
            <a:r>
              <a:rPr sz="700" i="1" spc="5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spc="-10" dirty="0">
                <a:solidFill>
                  <a:srgbClr val="001F5F"/>
                </a:solidFill>
                <a:latin typeface="Arial"/>
                <a:cs typeface="Arial"/>
              </a:rPr>
              <a:t>социально-экономического</a:t>
            </a:r>
            <a:r>
              <a:rPr sz="700" i="1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dirty="0">
                <a:solidFill>
                  <a:srgbClr val="001F5F"/>
                </a:solidFill>
                <a:latin typeface="Arial"/>
                <a:cs typeface="Arial"/>
              </a:rPr>
              <a:t>развития</a:t>
            </a:r>
            <a:r>
              <a:rPr sz="700" i="1" spc="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spc="-10" dirty="0">
                <a:solidFill>
                  <a:srgbClr val="001F5F"/>
                </a:solidFill>
                <a:latin typeface="Arial"/>
                <a:cs typeface="Arial"/>
              </a:rPr>
              <a:t>страны</a:t>
            </a:r>
            <a:r>
              <a:rPr sz="700" i="1" spc="5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dirty="0">
                <a:solidFill>
                  <a:srgbClr val="001F5F"/>
                </a:solidFill>
                <a:latin typeface="Arial"/>
                <a:cs typeface="Arial"/>
              </a:rPr>
              <a:t>(г.</a:t>
            </a:r>
            <a:r>
              <a:rPr sz="700" i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dirty="0">
                <a:solidFill>
                  <a:srgbClr val="001F5F"/>
                </a:solidFill>
                <a:latin typeface="Arial"/>
                <a:cs typeface="Arial"/>
              </a:rPr>
              <a:t>Астана, 19</a:t>
            </a:r>
            <a:r>
              <a:rPr sz="700" i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dirty="0">
                <a:solidFill>
                  <a:srgbClr val="001F5F"/>
                </a:solidFill>
                <a:latin typeface="Arial"/>
                <a:cs typeface="Arial"/>
              </a:rPr>
              <a:t>апреля</a:t>
            </a:r>
            <a:r>
              <a:rPr sz="700" i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700" i="1" dirty="0">
                <a:solidFill>
                  <a:srgbClr val="001F5F"/>
                </a:solidFill>
                <a:latin typeface="Arial"/>
                <a:cs typeface="Arial"/>
              </a:rPr>
              <a:t>2023</a:t>
            </a:r>
            <a:r>
              <a:rPr sz="700" i="1" spc="-20" dirty="0">
                <a:solidFill>
                  <a:srgbClr val="001F5F"/>
                </a:solidFill>
                <a:latin typeface="Arial"/>
                <a:cs typeface="Arial"/>
              </a:rPr>
              <a:t> года)</a:t>
            </a:r>
            <a:endParaRPr sz="7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595998" y="931926"/>
            <a:ext cx="5359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solidFill>
                  <a:srgbClr val="001F5F"/>
                </a:solidFill>
                <a:latin typeface="Arial"/>
                <a:cs typeface="Arial"/>
              </a:rPr>
              <a:t>Меры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2863" y="310070"/>
            <a:ext cx="85090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200" spc="-5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0" spc="-10" dirty="0">
                <a:latin typeface="Arial"/>
                <a:cs typeface="Arial"/>
              </a:rPr>
              <a:t>ВОДОСНАБЖЕНИЕ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88976" y="621791"/>
            <a:ext cx="8752840" cy="1600200"/>
            <a:chOff x="188976" y="621791"/>
            <a:chExt cx="8752840" cy="16002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976" y="621791"/>
              <a:ext cx="8752332" cy="160019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21835" y="1103350"/>
              <a:ext cx="1088136" cy="7025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04800" y="737996"/>
              <a:ext cx="8530590" cy="1376680"/>
            </a:xfrm>
            <a:custGeom>
              <a:avLst/>
              <a:gdLst/>
              <a:ahLst/>
              <a:cxnLst/>
              <a:rect l="l" t="t" r="r" b="b"/>
              <a:pathLst>
                <a:path w="8530590" h="1376680">
                  <a:moveTo>
                    <a:pt x="8460105" y="0"/>
                  </a:moveTo>
                  <a:lnTo>
                    <a:pt x="70205" y="0"/>
                  </a:lnTo>
                  <a:lnTo>
                    <a:pt x="42878" y="5526"/>
                  </a:lnTo>
                  <a:lnTo>
                    <a:pt x="20562" y="20589"/>
                  </a:lnTo>
                  <a:lnTo>
                    <a:pt x="5517" y="42916"/>
                  </a:lnTo>
                  <a:lnTo>
                    <a:pt x="0" y="70230"/>
                  </a:lnTo>
                  <a:lnTo>
                    <a:pt x="0" y="1306321"/>
                  </a:lnTo>
                  <a:lnTo>
                    <a:pt x="5517" y="1333690"/>
                  </a:lnTo>
                  <a:lnTo>
                    <a:pt x="20562" y="1356010"/>
                  </a:lnTo>
                  <a:lnTo>
                    <a:pt x="42878" y="1371044"/>
                  </a:lnTo>
                  <a:lnTo>
                    <a:pt x="70205" y="1376552"/>
                  </a:lnTo>
                  <a:lnTo>
                    <a:pt x="8460105" y="1376552"/>
                  </a:lnTo>
                  <a:lnTo>
                    <a:pt x="8487419" y="1371044"/>
                  </a:lnTo>
                  <a:lnTo>
                    <a:pt x="8509746" y="1356010"/>
                  </a:lnTo>
                  <a:lnTo>
                    <a:pt x="8524809" y="1333690"/>
                  </a:lnTo>
                  <a:lnTo>
                    <a:pt x="8530336" y="1306321"/>
                  </a:lnTo>
                  <a:lnTo>
                    <a:pt x="8530336" y="70230"/>
                  </a:lnTo>
                  <a:lnTo>
                    <a:pt x="8524809" y="42916"/>
                  </a:lnTo>
                  <a:lnTo>
                    <a:pt x="8509746" y="20589"/>
                  </a:lnTo>
                  <a:lnTo>
                    <a:pt x="8487419" y="5526"/>
                  </a:lnTo>
                  <a:lnTo>
                    <a:pt x="84601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76173" y="1326641"/>
            <a:ext cx="120332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solidFill>
                  <a:srgbClr val="1F487C"/>
                </a:solidFill>
                <a:latin typeface="Arial"/>
                <a:cs typeface="Arial"/>
              </a:rPr>
              <a:t>Тариф</a:t>
            </a:r>
            <a:r>
              <a:rPr sz="1050" b="1" spc="-3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rgbClr val="1F487C"/>
                </a:solidFill>
                <a:latin typeface="Arial"/>
                <a:cs typeface="Arial"/>
              </a:rPr>
              <a:t>населения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2348" y="1736852"/>
            <a:ext cx="91694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solidFill>
                  <a:srgbClr val="1F487C"/>
                </a:solidFill>
                <a:latin typeface="Arial"/>
                <a:cs typeface="Arial"/>
              </a:rPr>
              <a:t>Нормы,</a:t>
            </a:r>
            <a:r>
              <a:rPr sz="1050" b="1" spc="-50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50" b="1" i="1" dirty="0">
                <a:solidFill>
                  <a:srgbClr val="1F487C"/>
                </a:solidFill>
                <a:latin typeface="Arial"/>
                <a:cs typeface="Arial"/>
              </a:rPr>
              <a:t>1 </a:t>
            </a:r>
            <a:r>
              <a:rPr sz="1050" b="1" i="1" spc="-25" dirty="0">
                <a:solidFill>
                  <a:srgbClr val="1F487C"/>
                </a:solidFill>
                <a:latin typeface="Arial"/>
                <a:cs typeface="Arial"/>
              </a:rPr>
              <a:t>чел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92147" y="1653158"/>
            <a:ext cx="6054090" cy="300990"/>
          </a:xfrm>
          <a:custGeom>
            <a:avLst/>
            <a:gdLst/>
            <a:ahLst/>
            <a:cxnLst/>
            <a:rect l="l" t="t" r="r" b="b"/>
            <a:pathLst>
              <a:path w="6054090" h="300989">
                <a:moveTo>
                  <a:pt x="6350" y="0"/>
                </a:moveTo>
                <a:lnTo>
                  <a:pt x="6350" y="300735"/>
                </a:lnTo>
              </a:path>
              <a:path w="6054090" h="300989">
                <a:moveTo>
                  <a:pt x="6047739" y="0"/>
                </a:moveTo>
                <a:lnTo>
                  <a:pt x="6047739" y="300735"/>
                </a:lnTo>
              </a:path>
              <a:path w="6054090" h="300989">
                <a:moveTo>
                  <a:pt x="0" y="6350"/>
                </a:moveTo>
                <a:lnTo>
                  <a:pt x="6054089" y="6350"/>
                </a:lnTo>
              </a:path>
              <a:path w="6054090" h="300989">
                <a:moveTo>
                  <a:pt x="0" y="294385"/>
                </a:moveTo>
                <a:lnTo>
                  <a:pt x="6054089" y="294385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525522" y="1736896"/>
          <a:ext cx="5024753" cy="140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1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2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0970">
                <a:tc>
                  <a:txBody>
                    <a:bodyPr/>
                    <a:lstStyle/>
                    <a:p>
                      <a:pPr marL="31750">
                        <a:lnSpc>
                          <a:spcPts val="1015"/>
                        </a:lnSpc>
                      </a:pPr>
                      <a:r>
                        <a:rPr sz="1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До</a:t>
                      </a:r>
                      <a:r>
                        <a:rPr sz="1000" spc="-1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000" spc="-1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м³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4825">
                        <a:lnSpc>
                          <a:spcPts val="1015"/>
                        </a:lnSpc>
                      </a:pPr>
                      <a:r>
                        <a:rPr sz="1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000" spc="-3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м³</a:t>
                      </a:r>
                      <a:r>
                        <a:rPr sz="1000" spc="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000" spc="-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000" spc="-1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м³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6105">
                        <a:lnSpc>
                          <a:spcPts val="1015"/>
                        </a:lnSpc>
                      </a:pPr>
                      <a:r>
                        <a:rPr sz="1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000" spc="-1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м³</a:t>
                      </a:r>
                      <a:r>
                        <a:rPr sz="1000" spc="-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000" spc="-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000" spc="-1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м³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015"/>
                        </a:lnSpc>
                      </a:pPr>
                      <a:r>
                        <a:rPr sz="1000" spc="-2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От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7541768" y="1712213"/>
            <a:ext cx="3295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1F487C"/>
                </a:solidFill>
                <a:latin typeface="Arial"/>
                <a:cs typeface="Arial"/>
              </a:rPr>
              <a:t>10</a:t>
            </a:r>
            <a:r>
              <a:rPr sz="1000" spc="-10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1F487C"/>
                </a:solidFill>
                <a:latin typeface="Arial"/>
                <a:cs typeface="Arial"/>
              </a:rPr>
              <a:t>м³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32050" y="1248917"/>
            <a:ext cx="569595" cy="309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solidFill>
                  <a:srgbClr val="00AF50"/>
                </a:solidFill>
                <a:latin typeface="Arial"/>
                <a:cs typeface="Arial"/>
              </a:rPr>
              <a:t>Т</a:t>
            </a:r>
            <a:r>
              <a:rPr sz="1050" b="1" spc="-1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050" b="1" spc="-25" dirty="0">
                <a:solidFill>
                  <a:srgbClr val="00AF50"/>
                </a:solidFill>
                <a:latin typeface="Arial"/>
                <a:cs typeface="Arial"/>
              </a:rPr>
              <a:t>нас</a:t>
            </a:r>
            <a:endParaRPr sz="10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800" b="1" i="1" spc="-10" dirty="0">
                <a:solidFill>
                  <a:srgbClr val="00AF50"/>
                </a:solidFill>
                <a:latin typeface="Arial"/>
                <a:cs typeface="Arial"/>
              </a:rPr>
              <a:t>(текущий)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38194" y="1311909"/>
            <a:ext cx="75628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solidFill>
                  <a:srgbClr val="1F487C"/>
                </a:solidFill>
                <a:latin typeface="Arial"/>
                <a:cs typeface="Arial"/>
              </a:rPr>
              <a:t>Тнас</a:t>
            </a:r>
            <a:r>
              <a:rPr sz="1050" b="1" spc="-2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1F487C"/>
                </a:solidFill>
                <a:latin typeface="Arial"/>
                <a:cs typeface="Arial"/>
              </a:rPr>
              <a:t>+</a:t>
            </a:r>
            <a:r>
              <a:rPr sz="1050" b="1" spc="-1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50" b="1" spc="-25" dirty="0">
                <a:solidFill>
                  <a:srgbClr val="FF0000"/>
                </a:solidFill>
                <a:latin typeface="Arial"/>
                <a:cs typeface="Arial"/>
              </a:rPr>
              <a:t>20%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594090" y="247154"/>
            <a:ext cx="241300" cy="300355"/>
          </a:xfrm>
          <a:custGeom>
            <a:avLst/>
            <a:gdLst/>
            <a:ahLst/>
            <a:cxnLst/>
            <a:rect l="l" t="t" r="r" b="b"/>
            <a:pathLst>
              <a:path w="241300" h="300355">
                <a:moveTo>
                  <a:pt x="240957" y="0"/>
                </a:moveTo>
                <a:lnTo>
                  <a:pt x="0" y="0"/>
                </a:lnTo>
                <a:lnTo>
                  <a:pt x="0" y="300088"/>
                </a:lnTo>
                <a:lnTo>
                  <a:pt x="240957" y="300088"/>
                </a:lnTo>
                <a:lnTo>
                  <a:pt x="240957" y="0"/>
                </a:lnTo>
                <a:close/>
              </a:path>
            </a:pathLst>
          </a:custGeom>
          <a:solidFill>
            <a:srgbClr val="222E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8674354" y="264921"/>
            <a:ext cx="14160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spc="-5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indent="449580">
              <a:lnSpc>
                <a:spcPct val="150000"/>
              </a:lnSpc>
              <a:spcBef>
                <a:spcPts val="100"/>
              </a:spcBef>
            </a:pPr>
            <a:r>
              <a:rPr dirty="0"/>
              <a:t>Согласно</a:t>
            </a:r>
            <a:r>
              <a:rPr spc="150" dirty="0"/>
              <a:t> </a:t>
            </a:r>
            <a:r>
              <a:rPr dirty="0"/>
              <a:t>пункту</a:t>
            </a:r>
            <a:r>
              <a:rPr spc="150" dirty="0"/>
              <a:t> </a:t>
            </a:r>
            <a:r>
              <a:rPr spc="-10" dirty="0"/>
              <a:t>249-</a:t>
            </a:r>
            <a:r>
              <a:rPr dirty="0"/>
              <a:t>1</a:t>
            </a:r>
            <a:r>
              <a:rPr spc="155" dirty="0"/>
              <a:t> </a:t>
            </a:r>
            <a:r>
              <a:rPr dirty="0"/>
              <a:t>Правилам</a:t>
            </a:r>
            <a:r>
              <a:rPr spc="140" dirty="0"/>
              <a:t> </a:t>
            </a:r>
            <a:r>
              <a:rPr dirty="0"/>
              <a:t>формирования</a:t>
            </a:r>
            <a:r>
              <a:rPr spc="150" dirty="0"/>
              <a:t> </a:t>
            </a:r>
            <a:r>
              <a:rPr dirty="0"/>
              <a:t>тарифов</a:t>
            </a:r>
            <a:r>
              <a:rPr spc="150" dirty="0"/>
              <a:t> </a:t>
            </a:r>
            <a:r>
              <a:rPr i="1" dirty="0">
                <a:latin typeface="Arial"/>
                <a:cs typeface="Arial"/>
              </a:rPr>
              <a:t>(приказ</a:t>
            </a:r>
            <a:r>
              <a:rPr i="1" spc="14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МНЭ</a:t>
            </a:r>
            <a:r>
              <a:rPr i="1" spc="140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от</a:t>
            </a:r>
            <a:r>
              <a:rPr i="1" spc="13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19.11.2019</a:t>
            </a:r>
            <a:r>
              <a:rPr i="1" spc="15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года</a:t>
            </a:r>
            <a:r>
              <a:rPr i="1" spc="150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№90)</a:t>
            </a:r>
            <a:r>
              <a:rPr i="1" spc="145" dirty="0">
                <a:latin typeface="Arial"/>
                <a:cs typeface="Arial"/>
              </a:rPr>
              <a:t> </a:t>
            </a:r>
            <a:r>
              <a:rPr dirty="0">
                <a:solidFill>
                  <a:srgbClr val="FF0000"/>
                </a:solidFill>
              </a:rPr>
              <a:t>при</a:t>
            </a:r>
            <a:r>
              <a:rPr spc="15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расчете общего</a:t>
            </a:r>
            <a:r>
              <a:rPr spc="-2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объема</a:t>
            </a:r>
            <a:r>
              <a:rPr spc="-30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начислений</a:t>
            </a:r>
            <a:r>
              <a:rPr dirty="0">
                <a:solidFill>
                  <a:srgbClr val="FF0000"/>
                </a:solidFill>
              </a:rPr>
              <a:t> за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1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месяц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на 1</a:t>
            </a:r>
            <a:r>
              <a:rPr spc="-1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человека,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dirty="0"/>
              <a:t>к</a:t>
            </a:r>
            <a:r>
              <a:rPr spc="-15" dirty="0"/>
              <a:t> </a:t>
            </a:r>
            <a:r>
              <a:rPr spc="-10" dirty="0"/>
              <a:t>потребленному</a:t>
            </a:r>
            <a:r>
              <a:rPr spc="-60" dirty="0"/>
              <a:t> </a:t>
            </a:r>
            <a:r>
              <a:rPr spc="-10" dirty="0"/>
              <a:t>объему:</a:t>
            </a:r>
          </a:p>
          <a:p>
            <a:pPr marL="462280" marR="2147570">
              <a:lnSpc>
                <a:spcPct val="150000"/>
              </a:lnSpc>
            </a:pPr>
            <a:r>
              <a:rPr dirty="0"/>
              <a:t>до</a:t>
            </a:r>
            <a:r>
              <a:rPr spc="-10" dirty="0"/>
              <a:t> </a:t>
            </a:r>
            <a:r>
              <a:rPr dirty="0"/>
              <a:t>3</a:t>
            </a:r>
            <a:r>
              <a:rPr spc="-15" dirty="0"/>
              <a:t> </a:t>
            </a:r>
            <a:r>
              <a:rPr dirty="0"/>
              <a:t>м3</a:t>
            </a:r>
            <a:r>
              <a:rPr spc="-15" dirty="0"/>
              <a:t> </a:t>
            </a:r>
            <a:r>
              <a:rPr spc="-10" dirty="0"/>
              <a:t>применяется</a:t>
            </a:r>
            <a:r>
              <a:rPr spc="-35" dirty="0"/>
              <a:t> </a:t>
            </a:r>
            <a:r>
              <a:rPr dirty="0"/>
              <a:t>тариф</a:t>
            </a:r>
            <a:r>
              <a:rPr spc="-20" dirty="0"/>
              <a:t> </a:t>
            </a:r>
            <a:r>
              <a:rPr dirty="0"/>
              <a:t>на</a:t>
            </a:r>
            <a:r>
              <a:rPr spc="-15" dirty="0"/>
              <a:t> </a:t>
            </a:r>
            <a:r>
              <a:rPr dirty="0"/>
              <a:t>уровне</a:t>
            </a:r>
            <a:r>
              <a:rPr spc="-20" dirty="0"/>
              <a:t> </a:t>
            </a:r>
            <a:r>
              <a:rPr dirty="0"/>
              <a:t>Тнас.</a:t>
            </a:r>
            <a:r>
              <a:rPr spc="-20" dirty="0"/>
              <a:t> </a:t>
            </a:r>
            <a:r>
              <a:rPr i="1" dirty="0">
                <a:latin typeface="Arial"/>
                <a:cs typeface="Arial"/>
              </a:rPr>
              <a:t>(на</a:t>
            </a:r>
            <a:r>
              <a:rPr i="1" spc="-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уровне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тарифа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для</a:t>
            </a:r>
            <a:r>
              <a:rPr i="1" spc="-15" dirty="0">
                <a:latin typeface="Arial"/>
                <a:cs typeface="Arial"/>
              </a:rPr>
              <a:t> </a:t>
            </a:r>
            <a:r>
              <a:rPr i="1" spc="-10" dirty="0">
                <a:latin typeface="Arial"/>
                <a:cs typeface="Arial"/>
              </a:rPr>
              <a:t>населения)</a:t>
            </a:r>
            <a:r>
              <a:rPr spc="-10" dirty="0"/>
              <a:t>; </a:t>
            </a:r>
            <a:r>
              <a:rPr dirty="0"/>
              <a:t>свыше</a:t>
            </a:r>
            <a:r>
              <a:rPr spc="-5" dirty="0"/>
              <a:t> </a:t>
            </a:r>
            <a:r>
              <a:rPr dirty="0"/>
              <a:t>3</a:t>
            </a:r>
            <a:r>
              <a:rPr spc="-15" dirty="0"/>
              <a:t> </a:t>
            </a:r>
            <a:r>
              <a:rPr dirty="0"/>
              <a:t>м3</a:t>
            </a:r>
            <a:r>
              <a:rPr spc="-15" dirty="0"/>
              <a:t> </a:t>
            </a:r>
            <a:r>
              <a:rPr dirty="0"/>
              <a:t>до</a:t>
            </a:r>
            <a:r>
              <a:rPr spc="-5" dirty="0"/>
              <a:t> </a:t>
            </a:r>
            <a:r>
              <a:rPr dirty="0"/>
              <a:t>5</a:t>
            </a:r>
            <a:r>
              <a:rPr spc="-10" dirty="0"/>
              <a:t> </a:t>
            </a:r>
            <a:r>
              <a:rPr dirty="0"/>
              <a:t>м3</a:t>
            </a:r>
            <a:r>
              <a:rPr spc="-15" dirty="0"/>
              <a:t> </a:t>
            </a:r>
            <a:r>
              <a:rPr dirty="0"/>
              <a:t>–</a:t>
            </a:r>
            <a:r>
              <a:rPr spc="-15" dirty="0"/>
              <a:t> </a:t>
            </a:r>
            <a:r>
              <a:rPr dirty="0"/>
              <a:t>на уровне</a:t>
            </a:r>
            <a:r>
              <a:rPr spc="-15" dirty="0"/>
              <a:t> </a:t>
            </a:r>
            <a:r>
              <a:rPr dirty="0"/>
              <a:t>1,2*Тнас.</a:t>
            </a:r>
            <a:r>
              <a:rPr spc="-40" dirty="0"/>
              <a:t> </a:t>
            </a:r>
            <a:r>
              <a:rPr i="1" dirty="0">
                <a:latin typeface="Arial"/>
                <a:cs typeface="Arial"/>
              </a:rPr>
              <a:t>(+</a:t>
            </a:r>
            <a:r>
              <a:rPr i="1" spc="-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20%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к</a:t>
            </a:r>
            <a:r>
              <a:rPr i="1" spc="-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уровню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тарифа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для</a:t>
            </a:r>
            <a:r>
              <a:rPr i="1" spc="-5" dirty="0">
                <a:latin typeface="Arial"/>
                <a:cs typeface="Arial"/>
              </a:rPr>
              <a:t> </a:t>
            </a:r>
            <a:r>
              <a:rPr i="1" spc="-10" dirty="0">
                <a:latin typeface="Arial"/>
                <a:cs typeface="Arial"/>
              </a:rPr>
              <a:t>населения)</a:t>
            </a:r>
            <a:r>
              <a:rPr spc="-10" dirty="0"/>
              <a:t>;</a:t>
            </a:r>
          </a:p>
          <a:p>
            <a:pPr marL="462280" marR="2063750">
              <a:lnSpc>
                <a:spcPct val="150000"/>
              </a:lnSpc>
            </a:pPr>
            <a:r>
              <a:rPr dirty="0"/>
              <a:t>свыше</a:t>
            </a:r>
            <a:r>
              <a:rPr spc="-5" dirty="0"/>
              <a:t> </a:t>
            </a:r>
            <a:r>
              <a:rPr dirty="0"/>
              <a:t>5</a:t>
            </a:r>
            <a:r>
              <a:rPr spc="-15" dirty="0"/>
              <a:t> </a:t>
            </a:r>
            <a:r>
              <a:rPr dirty="0"/>
              <a:t>м3</a:t>
            </a:r>
            <a:r>
              <a:rPr spc="-15" dirty="0"/>
              <a:t> </a:t>
            </a:r>
            <a:r>
              <a:rPr dirty="0"/>
              <a:t>до</a:t>
            </a:r>
            <a:r>
              <a:rPr spc="-5" dirty="0"/>
              <a:t> </a:t>
            </a:r>
            <a:r>
              <a:rPr dirty="0"/>
              <a:t>10</a:t>
            </a:r>
            <a:r>
              <a:rPr spc="-25" dirty="0"/>
              <a:t> </a:t>
            </a:r>
            <a:r>
              <a:rPr dirty="0"/>
              <a:t>м3</a:t>
            </a:r>
            <a:r>
              <a:rPr spc="-15" dirty="0"/>
              <a:t> </a:t>
            </a:r>
            <a:r>
              <a:rPr dirty="0"/>
              <a:t>–</a:t>
            </a:r>
            <a:r>
              <a:rPr spc="-5" dirty="0"/>
              <a:t> </a:t>
            </a:r>
            <a:r>
              <a:rPr dirty="0"/>
              <a:t>на</a:t>
            </a:r>
            <a:r>
              <a:rPr spc="-15" dirty="0"/>
              <a:t> </a:t>
            </a:r>
            <a:r>
              <a:rPr dirty="0"/>
              <a:t>уровне</a:t>
            </a:r>
            <a:r>
              <a:rPr spc="-15" dirty="0"/>
              <a:t> </a:t>
            </a:r>
            <a:r>
              <a:rPr dirty="0"/>
              <a:t>1,5*Тнас.</a:t>
            </a:r>
            <a:r>
              <a:rPr spc="-40" dirty="0"/>
              <a:t> </a:t>
            </a:r>
            <a:r>
              <a:rPr i="1" dirty="0">
                <a:latin typeface="Arial"/>
                <a:cs typeface="Arial"/>
              </a:rPr>
              <a:t>(+</a:t>
            </a:r>
            <a:r>
              <a:rPr i="1" spc="-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50%</a:t>
            </a:r>
            <a:r>
              <a:rPr i="1" spc="-30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к</a:t>
            </a:r>
            <a:r>
              <a:rPr i="1" spc="-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уровню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тарифа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для</a:t>
            </a:r>
            <a:r>
              <a:rPr i="1" spc="-15" dirty="0">
                <a:latin typeface="Arial"/>
                <a:cs typeface="Arial"/>
              </a:rPr>
              <a:t> </a:t>
            </a:r>
            <a:r>
              <a:rPr i="1" spc="-10" dirty="0">
                <a:latin typeface="Arial"/>
                <a:cs typeface="Arial"/>
              </a:rPr>
              <a:t>населения)</a:t>
            </a:r>
            <a:r>
              <a:rPr spc="-10" dirty="0"/>
              <a:t>; </a:t>
            </a:r>
            <a:r>
              <a:rPr dirty="0"/>
              <a:t>свыше</a:t>
            </a:r>
            <a:r>
              <a:rPr spc="-5" dirty="0"/>
              <a:t> </a:t>
            </a:r>
            <a:r>
              <a:rPr dirty="0"/>
              <a:t>10</a:t>
            </a:r>
            <a:r>
              <a:rPr spc="-30" dirty="0"/>
              <a:t> </a:t>
            </a:r>
            <a:r>
              <a:rPr dirty="0"/>
              <a:t>м3</a:t>
            </a:r>
            <a:r>
              <a:rPr spc="-15" dirty="0"/>
              <a:t> </a:t>
            </a:r>
            <a:r>
              <a:rPr dirty="0"/>
              <a:t>–</a:t>
            </a:r>
            <a:r>
              <a:rPr spc="-15" dirty="0"/>
              <a:t> </a:t>
            </a:r>
            <a:r>
              <a:rPr dirty="0"/>
              <a:t>на</a:t>
            </a:r>
            <a:r>
              <a:rPr spc="-5" dirty="0"/>
              <a:t> </a:t>
            </a:r>
            <a:r>
              <a:rPr dirty="0"/>
              <a:t>уровне</a:t>
            </a:r>
            <a:r>
              <a:rPr spc="-10" dirty="0"/>
              <a:t> </a:t>
            </a:r>
            <a:r>
              <a:rPr dirty="0"/>
              <a:t>2*Тнас</a:t>
            </a:r>
            <a:r>
              <a:rPr spc="-30" dirty="0"/>
              <a:t> </a:t>
            </a:r>
            <a:r>
              <a:rPr i="1" dirty="0">
                <a:latin typeface="Arial"/>
                <a:cs typeface="Arial"/>
              </a:rPr>
              <a:t>(+</a:t>
            </a:r>
            <a:r>
              <a:rPr i="1" spc="-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100%</a:t>
            </a:r>
            <a:r>
              <a:rPr i="1" spc="-40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к</a:t>
            </a:r>
            <a:r>
              <a:rPr i="1" spc="-10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уровню</a:t>
            </a:r>
            <a:r>
              <a:rPr i="1" spc="-20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тарифа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для</a:t>
            </a:r>
            <a:r>
              <a:rPr i="1" spc="-5" dirty="0">
                <a:latin typeface="Arial"/>
                <a:cs typeface="Arial"/>
              </a:rPr>
              <a:t> </a:t>
            </a:r>
            <a:r>
              <a:rPr i="1" spc="-10" dirty="0">
                <a:latin typeface="Arial"/>
                <a:cs typeface="Arial"/>
              </a:rPr>
              <a:t>населения)</a:t>
            </a:r>
            <a:r>
              <a:rPr spc="-10" dirty="0"/>
              <a:t>.</a:t>
            </a:r>
          </a:p>
          <a:p>
            <a:pPr marL="361950">
              <a:lnSpc>
                <a:spcPct val="100000"/>
              </a:lnSpc>
              <a:spcBef>
                <a:spcPts val="869"/>
              </a:spcBef>
            </a:pPr>
            <a:r>
              <a:rPr sz="1100" i="1" u="sng" spc="-10" dirty="0">
                <a:uFill>
                  <a:solidFill>
                    <a:srgbClr val="1F487C"/>
                  </a:solidFill>
                </a:uFill>
                <a:latin typeface="Times New Roman"/>
                <a:cs typeface="Times New Roman"/>
              </a:rPr>
              <a:t>Справочно:</a:t>
            </a:r>
            <a:endParaRPr sz="1100">
              <a:latin typeface="Times New Roman"/>
              <a:cs typeface="Times New Roman"/>
            </a:endParaRPr>
          </a:p>
          <a:p>
            <a:pPr marL="12700" marR="5080" indent="350520" algn="just">
              <a:lnSpc>
                <a:spcPct val="100000"/>
              </a:lnSpc>
            </a:pPr>
            <a:r>
              <a:rPr sz="1100" i="1" dirty="0">
                <a:latin typeface="Times New Roman"/>
                <a:cs typeface="Times New Roman"/>
              </a:rPr>
              <a:t>С</a:t>
            </a:r>
            <a:r>
              <a:rPr sz="1100" i="1" spc="155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учетом</a:t>
            </a:r>
            <a:r>
              <a:rPr sz="1100" i="1" spc="165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«социальных</a:t>
            </a:r>
            <a:r>
              <a:rPr sz="1100" i="1" spc="160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норм</a:t>
            </a:r>
            <a:r>
              <a:rPr sz="1100" i="1" spc="160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потребления»</a:t>
            </a:r>
            <a:r>
              <a:rPr sz="1100" i="1" spc="145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утверждены</a:t>
            </a:r>
            <a:r>
              <a:rPr sz="1100" i="1" spc="160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тарифы</a:t>
            </a:r>
            <a:r>
              <a:rPr sz="1100" i="1" spc="155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в</a:t>
            </a:r>
            <a:r>
              <a:rPr sz="1100" i="1" spc="140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16</a:t>
            </a:r>
            <a:r>
              <a:rPr sz="1100" i="1" spc="165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регионах:</a:t>
            </a:r>
            <a:r>
              <a:rPr sz="1100" i="1" spc="150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города</a:t>
            </a:r>
            <a:r>
              <a:rPr sz="1100" i="1" spc="165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Астана,</a:t>
            </a:r>
            <a:r>
              <a:rPr sz="1100" i="1" spc="155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Алматы,</a:t>
            </a:r>
            <a:r>
              <a:rPr sz="1100" i="1" spc="160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Шымкент,</a:t>
            </a:r>
            <a:r>
              <a:rPr sz="1100" i="1" spc="165" dirty="0">
                <a:latin typeface="Times New Roman"/>
                <a:cs typeface="Times New Roman"/>
              </a:rPr>
              <a:t> </a:t>
            </a:r>
            <a:r>
              <a:rPr sz="1100" i="1" spc="-10" dirty="0">
                <a:latin typeface="Times New Roman"/>
                <a:cs typeface="Times New Roman"/>
              </a:rPr>
              <a:t>Акмолинская, </a:t>
            </a:r>
            <a:r>
              <a:rPr sz="1100" i="1" dirty="0">
                <a:latin typeface="Times New Roman"/>
                <a:cs typeface="Times New Roman"/>
              </a:rPr>
              <a:t>Актюбинская,</a:t>
            </a:r>
            <a:r>
              <a:rPr sz="1100" i="1" spc="60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Атырауская,</a:t>
            </a:r>
            <a:r>
              <a:rPr sz="1100" i="1" spc="70" dirty="0">
                <a:latin typeface="Times New Roman"/>
                <a:cs typeface="Times New Roman"/>
              </a:rPr>
              <a:t> </a:t>
            </a:r>
            <a:r>
              <a:rPr sz="1100" i="1" spc="-10" dirty="0">
                <a:latin typeface="Times New Roman"/>
                <a:cs typeface="Times New Roman"/>
              </a:rPr>
              <a:t>Восточно-</a:t>
            </a:r>
            <a:r>
              <a:rPr sz="1100" i="1" dirty="0">
                <a:latin typeface="Times New Roman"/>
                <a:cs typeface="Times New Roman"/>
              </a:rPr>
              <a:t>Казахстанская,</a:t>
            </a:r>
            <a:r>
              <a:rPr sz="1100" i="1" spc="70" dirty="0">
                <a:latin typeface="Times New Roman"/>
                <a:cs typeface="Times New Roman"/>
              </a:rPr>
              <a:t> </a:t>
            </a:r>
            <a:r>
              <a:rPr sz="1100" i="1" spc="-10" dirty="0">
                <a:latin typeface="Times New Roman"/>
                <a:cs typeface="Times New Roman"/>
              </a:rPr>
              <a:t>Западно-</a:t>
            </a:r>
            <a:r>
              <a:rPr sz="1100" i="1" dirty="0">
                <a:latin typeface="Times New Roman"/>
                <a:cs typeface="Times New Roman"/>
              </a:rPr>
              <a:t>Казахстанская,</a:t>
            </a:r>
            <a:r>
              <a:rPr sz="1100" i="1" spc="75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Жамбылская,</a:t>
            </a:r>
            <a:r>
              <a:rPr sz="1100" i="1" spc="75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Жетысуская,</a:t>
            </a:r>
            <a:r>
              <a:rPr sz="1100" i="1" spc="60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Карагандинская,</a:t>
            </a:r>
            <a:r>
              <a:rPr sz="1100" i="1" spc="65" dirty="0">
                <a:latin typeface="Times New Roman"/>
                <a:cs typeface="Times New Roman"/>
              </a:rPr>
              <a:t> </a:t>
            </a:r>
            <a:r>
              <a:rPr sz="1100" i="1" spc="-10" dirty="0">
                <a:latin typeface="Times New Roman"/>
                <a:cs typeface="Times New Roman"/>
              </a:rPr>
              <a:t>Костанайская, </a:t>
            </a:r>
            <a:r>
              <a:rPr sz="1100" i="1" dirty="0">
                <a:latin typeface="Times New Roman"/>
                <a:cs typeface="Times New Roman"/>
              </a:rPr>
              <a:t>Северо-</a:t>
            </a:r>
            <a:r>
              <a:rPr sz="1100" i="1" spc="-10" dirty="0">
                <a:latin typeface="Times New Roman"/>
                <a:cs typeface="Times New Roman"/>
              </a:rPr>
              <a:t>Казахстанская,</a:t>
            </a:r>
            <a:r>
              <a:rPr sz="1100" i="1" spc="-25" dirty="0">
                <a:latin typeface="Times New Roman"/>
                <a:cs typeface="Times New Roman"/>
              </a:rPr>
              <a:t> </a:t>
            </a:r>
            <a:r>
              <a:rPr sz="1100" i="1" spc="-10" dirty="0">
                <a:latin typeface="Times New Roman"/>
                <a:cs typeface="Times New Roman"/>
              </a:rPr>
              <a:t>Мангистауская,</a:t>
            </a:r>
            <a:r>
              <a:rPr sz="1100" i="1" spc="-15" dirty="0">
                <a:latin typeface="Times New Roman"/>
                <a:cs typeface="Times New Roman"/>
              </a:rPr>
              <a:t> </a:t>
            </a:r>
            <a:r>
              <a:rPr sz="1100" i="1" spc="-10" dirty="0">
                <a:latin typeface="Times New Roman"/>
                <a:cs typeface="Times New Roman"/>
              </a:rPr>
              <a:t>Туркестанская</a:t>
            </a:r>
            <a:r>
              <a:rPr sz="1100" i="1" spc="-30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и</a:t>
            </a:r>
            <a:r>
              <a:rPr sz="1100" i="1" spc="15" dirty="0">
                <a:latin typeface="Times New Roman"/>
                <a:cs typeface="Times New Roman"/>
              </a:rPr>
              <a:t> </a:t>
            </a:r>
            <a:r>
              <a:rPr sz="1100" i="1" spc="-10" dirty="0">
                <a:latin typeface="Times New Roman"/>
                <a:cs typeface="Times New Roman"/>
              </a:rPr>
              <a:t>Улытауская</a:t>
            </a:r>
            <a:r>
              <a:rPr sz="1100" i="1" spc="5" dirty="0">
                <a:latin typeface="Times New Roman"/>
                <a:cs typeface="Times New Roman"/>
              </a:rPr>
              <a:t> </a:t>
            </a:r>
            <a:r>
              <a:rPr sz="1100" i="1" spc="-10" dirty="0">
                <a:latin typeface="Times New Roman"/>
                <a:cs typeface="Times New Roman"/>
              </a:rPr>
              <a:t>области.</a:t>
            </a:r>
            <a:endParaRPr sz="1100">
              <a:latin typeface="Times New Roman"/>
              <a:cs typeface="Times New Roman"/>
            </a:endParaRPr>
          </a:p>
          <a:p>
            <a:pPr marL="326390" algn="just">
              <a:lnSpc>
                <a:spcPct val="100000"/>
              </a:lnSpc>
            </a:pPr>
            <a:r>
              <a:rPr sz="1100" i="1" dirty="0">
                <a:solidFill>
                  <a:srgbClr val="FF0000"/>
                </a:solidFill>
                <a:latin typeface="Times New Roman"/>
                <a:cs typeface="Times New Roman"/>
              </a:rPr>
              <a:t>Не</a:t>
            </a:r>
            <a:r>
              <a:rPr sz="1100" i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FF0000"/>
                </a:solidFill>
                <a:latin typeface="Times New Roman"/>
                <a:cs typeface="Times New Roman"/>
              </a:rPr>
              <a:t>утвердили в</a:t>
            </a:r>
            <a:r>
              <a:rPr sz="11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1100" i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FF0000"/>
                </a:solidFill>
                <a:latin typeface="Times New Roman"/>
                <a:cs typeface="Times New Roman"/>
              </a:rPr>
              <a:t>регионах:</a:t>
            </a:r>
            <a:r>
              <a:rPr sz="1100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область</a:t>
            </a:r>
            <a:r>
              <a:rPr sz="1100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FF0000"/>
                </a:solidFill>
                <a:latin typeface="Times New Roman"/>
                <a:cs typeface="Times New Roman"/>
              </a:rPr>
              <a:t>Абай,</a:t>
            </a:r>
            <a:r>
              <a:rPr sz="1100" i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Алматинская,</a:t>
            </a:r>
            <a:r>
              <a:rPr sz="1100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Кызылординская,</a:t>
            </a:r>
            <a:r>
              <a:rPr sz="1100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Павлодарская области.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23338" y="926337"/>
            <a:ext cx="7874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1F487C"/>
                </a:solidFill>
                <a:latin typeface="Arial"/>
                <a:cs typeface="Arial"/>
              </a:rPr>
              <a:t>1</a:t>
            </a:r>
            <a:r>
              <a:rPr sz="1000" b="1" spc="-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87C"/>
                </a:solidFill>
                <a:latin typeface="Arial"/>
                <a:cs typeface="Arial"/>
              </a:rPr>
              <a:t>подгруппа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84167" y="926337"/>
            <a:ext cx="7874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1F487C"/>
                </a:solidFill>
                <a:latin typeface="Arial"/>
                <a:cs typeface="Arial"/>
              </a:rPr>
              <a:t>2</a:t>
            </a:r>
            <a:r>
              <a:rPr sz="1000" b="1" spc="-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87C"/>
                </a:solidFill>
                <a:latin typeface="Arial"/>
                <a:cs typeface="Arial"/>
              </a:rPr>
              <a:t>подгруппа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65419" y="905383"/>
            <a:ext cx="7874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1F487C"/>
                </a:solidFill>
                <a:latin typeface="Arial"/>
                <a:cs typeface="Arial"/>
              </a:rPr>
              <a:t>3</a:t>
            </a:r>
            <a:r>
              <a:rPr sz="1000" b="1" spc="-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87C"/>
                </a:solidFill>
                <a:latin typeface="Arial"/>
                <a:cs typeface="Arial"/>
              </a:rPr>
              <a:t>подгруппа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317993" y="926337"/>
            <a:ext cx="7874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1F487C"/>
                </a:solidFill>
                <a:latin typeface="Arial"/>
                <a:cs typeface="Arial"/>
              </a:rPr>
              <a:t>4</a:t>
            </a:r>
            <a:r>
              <a:rPr sz="1000" b="1" spc="-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87C"/>
                </a:solidFill>
                <a:latin typeface="Arial"/>
                <a:cs typeface="Arial"/>
              </a:rPr>
              <a:t>подгруппа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25159" y="1292733"/>
            <a:ext cx="75628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solidFill>
                  <a:srgbClr val="1F487C"/>
                </a:solidFill>
                <a:latin typeface="Arial"/>
                <a:cs typeface="Arial"/>
              </a:rPr>
              <a:t>Тнас</a:t>
            </a:r>
            <a:r>
              <a:rPr sz="1050" b="1" spc="-2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1F487C"/>
                </a:solidFill>
                <a:latin typeface="Arial"/>
                <a:cs typeface="Arial"/>
              </a:rPr>
              <a:t>+</a:t>
            </a:r>
            <a:r>
              <a:rPr sz="1050" b="1" spc="-1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50" b="1" spc="-25" dirty="0">
                <a:solidFill>
                  <a:srgbClr val="FF0000"/>
                </a:solidFill>
                <a:latin typeface="Arial"/>
                <a:cs typeface="Arial"/>
              </a:rPr>
              <a:t>50%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79385" y="1279905"/>
            <a:ext cx="83058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solidFill>
                  <a:srgbClr val="1F487C"/>
                </a:solidFill>
                <a:latin typeface="Arial"/>
                <a:cs typeface="Arial"/>
              </a:rPr>
              <a:t>Тнас</a:t>
            </a:r>
            <a:r>
              <a:rPr sz="1050" b="1" spc="-2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1F487C"/>
                </a:solidFill>
                <a:latin typeface="Arial"/>
                <a:cs typeface="Arial"/>
              </a:rPr>
              <a:t>+</a:t>
            </a:r>
            <a:r>
              <a:rPr sz="1050" b="1" spc="-1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050" b="1" spc="-20" dirty="0">
                <a:solidFill>
                  <a:srgbClr val="FF0000"/>
                </a:solidFill>
                <a:latin typeface="Arial"/>
                <a:cs typeface="Arial"/>
              </a:rPr>
              <a:t>100%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305712"/>
              </p:ext>
            </p:extLst>
          </p:nvPr>
        </p:nvGraphicFramePr>
        <p:xfrm>
          <a:off x="0" y="215538"/>
          <a:ext cx="8991597" cy="1221862"/>
        </p:xfrm>
        <a:graphic>
          <a:graphicData uri="http://schemas.openxmlformats.org/drawingml/2006/table">
            <a:tbl>
              <a:tblPr/>
              <a:tblGrid>
                <a:gridCol w="2478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0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22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Примеры расчета потребления питьевой воды в г.Петропавловске за 1 месяц (для примера семья - 4 человека)</a:t>
                      </a:r>
                    </a:p>
                    <a:p>
                      <a:pPr algn="ctr" fontAlgn="b"/>
                      <a:endParaRPr lang="ru-RU" sz="1400" b="1" i="0" u="none" strike="noStrike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953" marR="5953" marT="59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553"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подгруппа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подгруппа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подгруппа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подгруппа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553"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                     +20%                              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                    +50%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                          +100%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8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Тариф населения (тенге/м3 с НДС)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94.33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113.20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141.50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188.66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5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Норма, на 1 чел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alibri"/>
                        </a:rPr>
                        <a:t>до 3м3</a:t>
                      </a:r>
                    </a:p>
                  </a:txBody>
                  <a:tcPr marL="5953" marR="5953" marT="5953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alibri"/>
                        </a:rPr>
                        <a:t>3м3 - 5м3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alibri"/>
                        </a:rPr>
                        <a:t>5м3 - 10м3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alibri"/>
                        </a:rPr>
                        <a:t>от 10м3 и без ПУ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5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Потребление на семью, 4 чел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12м3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м3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м3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 м3 или без ПУ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553"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( 12 + 8 )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( 12 + 8 +  12 )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( 12 + 8 + 20 + 4 )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5490102" y="2895786"/>
            <a:ext cx="1188132" cy="2510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25" dirty="0"/>
              <a:t>12м3*141,50 = 1698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86246" y="1599642"/>
            <a:ext cx="1188132" cy="27003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25" dirty="0"/>
              <a:t>12 м3*94,33= 1131,96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90102" y="1599642"/>
            <a:ext cx="1188132" cy="27003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25" dirty="0"/>
              <a:t>12 м3*94,33= 1131,96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193958" y="1599642"/>
            <a:ext cx="1188132" cy="27003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25" dirty="0"/>
              <a:t>12 м3*94,33= 1131,96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97814" y="1599642"/>
            <a:ext cx="1188132" cy="27003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25" dirty="0"/>
              <a:t>12 м3*94,33= 1131,96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005826" y="1437624"/>
          <a:ext cx="1038225" cy="142875"/>
        </p:xfrm>
        <a:graphic>
          <a:graphicData uri="http://schemas.openxmlformats.org/drawingml/2006/table">
            <a:tbl>
              <a:tblPr/>
              <a:tblGrid>
                <a:gridCol w="103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чел*3 м3= 12 м3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247964" y="1437624"/>
          <a:ext cx="1038225" cy="142875"/>
        </p:xfrm>
        <a:graphic>
          <a:graphicData uri="http://schemas.openxmlformats.org/drawingml/2006/table">
            <a:tbl>
              <a:tblPr/>
              <a:tblGrid>
                <a:gridCol w="103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чел*3 м3=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м3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894258" y="1437624"/>
          <a:ext cx="1038225" cy="142875"/>
        </p:xfrm>
        <a:graphic>
          <a:graphicData uri="http://schemas.openxmlformats.org/drawingml/2006/table">
            <a:tbl>
              <a:tblPr/>
              <a:tblGrid>
                <a:gridCol w="103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чел*3 м3=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м3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598114" y="1437624"/>
          <a:ext cx="1038225" cy="142875"/>
        </p:xfrm>
        <a:graphic>
          <a:graphicData uri="http://schemas.openxmlformats.org/drawingml/2006/table">
            <a:tbl>
              <a:tblPr/>
              <a:tblGrid>
                <a:gridCol w="103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чел*3 м3=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м3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6786246" y="2895786"/>
            <a:ext cx="1188132" cy="2700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25" dirty="0"/>
              <a:t>20м3*141,50 = 2830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93958" y="2247715"/>
            <a:ext cx="1188132" cy="2691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25" dirty="0"/>
              <a:t>8 м3* 113,20 = 905,60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786246" y="2247714"/>
            <a:ext cx="1188132" cy="27003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25" dirty="0"/>
              <a:t>8 м3* 113,20 = 905,60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786246" y="4137924"/>
            <a:ext cx="1242138" cy="27003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25" dirty="0"/>
              <a:t>30,4 м3 *188,66 = 5735,26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786246" y="3543858"/>
            <a:ext cx="1188132" cy="27003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25" dirty="0"/>
              <a:t>4 м3*188,66 = 754,64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490102" y="2247714"/>
            <a:ext cx="1188132" cy="27003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25" dirty="0"/>
              <a:t>8 м3* 113,20 = 905,60</a:t>
            </a: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5544108" y="2085696"/>
          <a:ext cx="1038225" cy="142875"/>
        </p:xfrm>
        <a:graphic>
          <a:graphicData uri="http://schemas.openxmlformats.org/drawingml/2006/table">
            <a:tbl>
              <a:tblPr/>
              <a:tblGrid>
                <a:gridCol w="103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чел*2 м3 =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8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м3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4247964" y="2085696"/>
          <a:ext cx="1038225" cy="142875"/>
        </p:xfrm>
        <a:graphic>
          <a:graphicData uri="http://schemas.openxmlformats.org/drawingml/2006/table">
            <a:tbl>
              <a:tblPr/>
              <a:tblGrid>
                <a:gridCol w="103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чел*2 м3 =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8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м3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6840252" y="2085696"/>
          <a:ext cx="1038225" cy="142875"/>
        </p:xfrm>
        <a:graphic>
          <a:graphicData uri="http://schemas.openxmlformats.org/drawingml/2006/table">
            <a:tbl>
              <a:tblPr/>
              <a:tblGrid>
                <a:gridCol w="103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чел*2 м3 =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8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м3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1115616" y="4461960"/>
          <a:ext cx="6912769" cy="27003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86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64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/>
                        <a:t>Платеж в месяц (с НДС) , 4 чел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4" marR="5954" marT="5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/>
                        <a:t>1131.96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4" marR="5954" marT="5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/>
                        <a:t>2037.56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4" marR="5954" marT="5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/>
                        <a:t>3735.56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4" marR="5954" marT="595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/>
                        <a:t>5622,20 / или без ПУ 5735,26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54" marR="5954" marT="595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Таблица 31"/>
          <p:cNvGraphicFramePr>
            <a:graphicFrameLocks noGrp="1"/>
          </p:cNvGraphicFramePr>
          <p:nvPr>
            <p:extLst/>
          </p:nvPr>
        </p:nvGraphicFramePr>
        <p:xfrm>
          <a:off x="6894258" y="2733768"/>
          <a:ext cx="1038225" cy="142875"/>
        </p:xfrm>
        <a:graphic>
          <a:graphicData uri="http://schemas.openxmlformats.org/drawingml/2006/table">
            <a:tbl>
              <a:tblPr/>
              <a:tblGrid>
                <a:gridCol w="103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чел * 5 м3 = 20 м3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5598114" y="2733768"/>
          <a:ext cx="1038225" cy="142875"/>
        </p:xfrm>
        <a:graphic>
          <a:graphicData uri="http://schemas.openxmlformats.org/drawingml/2006/table">
            <a:tbl>
              <a:tblPr/>
              <a:tblGrid>
                <a:gridCol w="103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чел * 3 м3 =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м3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6786246" y="3381840"/>
          <a:ext cx="1190625" cy="129064"/>
        </p:xfrm>
        <a:graphic>
          <a:graphicData uri="http://schemas.openxmlformats.org/drawingml/2006/table">
            <a:tbl>
              <a:tblPr/>
              <a:tblGrid>
                <a:gridCol w="1190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71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чел * 1м3 =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м3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6786246" y="3813888"/>
          <a:ext cx="1190625" cy="285750"/>
        </p:xfrm>
        <a:graphic>
          <a:graphicData uri="http://schemas.openxmlformats.org/drawingml/2006/table">
            <a:tbl>
              <a:tblPr/>
              <a:tblGrid>
                <a:gridCol w="1190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или без ПУ (4 чел)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чел *7,6 м3 =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30,4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м3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" name="Крест 40"/>
          <p:cNvSpPr/>
          <p:nvPr/>
        </p:nvSpPr>
        <p:spPr>
          <a:xfrm>
            <a:off x="7272300" y="2571750"/>
            <a:ext cx="162018" cy="162018"/>
          </a:xfrm>
          <a:prstGeom prst="plus">
            <a:avLst>
              <a:gd name="adj" fmla="val 4253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Крест 41"/>
          <p:cNvSpPr/>
          <p:nvPr/>
        </p:nvSpPr>
        <p:spPr>
          <a:xfrm>
            <a:off x="7272300" y="3219822"/>
            <a:ext cx="162018" cy="162018"/>
          </a:xfrm>
          <a:prstGeom prst="plus">
            <a:avLst>
              <a:gd name="adj" fmla="val 4253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Крест 42"/>
          <p:cNvSpPr/>
          <p:nvPr/>
        </p:nvSpPr>
        <p:spPr>
          <a:xfrm>
            <a:off x="5976156" y="2571750"/>
            <a:ext cx="162018" cy="162018"/>
          </a:xfrm>
          <a:prstGeom prst="plus">
            <a:avLst>
              <a:gd name="adj" fmla="val 4253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Крест 43"/>
          <p:cNvSpPr/>
          <p:nvPr/>
        </p:nvSpPr>
        <p:spPr>
          <a:xfrm>
            <a:off x="7218294" y="1923678"/>
            <a:ext cx="162018" cy="162018"/>
          </a:xfrm>
          <a:prstGeom prst="plus">
            <a:avLst>
              <a:gd name="adj" fmla="val 4253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Крест 44"/>
          <p:cNvSpPr/>
          <p:nvPr/>
        </p:nvSpPr>
        <p:spPr>
          <a:xfrm>
            <a:off x="5922150" y="1923678"/>
            <a:ext cx="162018" cy="162018"/>
          </a:xfrm>
          <a:prstGeom prst="plus">
            <a:avLst>
              <a:gd name="adj" fmla="val 4253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Крест 45"/>
          <p:cNvSpPr/>
          <p:nvPr/>
        </p:nvSpPr>
        <p:spPr>
          <a:xfrm>
            <a:off x="4680012" y="1923678"/>
            <a:ext cx="162018" cy="162018"/>
          </a:xfrm>
          <a:prstGeom prst="plus">
            <a:avLst>
              <a:gd name="adj" fmla="val 4253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7" name="Таблица 46"/>
          <p:cNvGraphicFramePr>
            <a:graphicFrameLocks noGrp="1"/>
          </p:cNvGraphicFramePr>
          <p:nvPr/>
        </p:nvGraphicFramePr>
        <p:xfrm>
          <a:off x="1115616" y="4731990"/>
          <a:ext cx="6804756" cy="142875"/>
        </p:xfrm>
        <a:graphic>
          <a:graphicData uri="http://schemas.openxmlformats.org/drawingml/2006/table">
            <a:tbl>
              <a:tblPr/>
              <a:tblGrid>
                <a:gridCol w="6804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Справочно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Утвержденная норма потребления для потребителей, не имеющих приборы учета по г.Петропавловску - 7,6 м3.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678</Words>
  <Application>Microsoft Office PowerPoint</Application>
  <PresentationFormat>Экран (16:9)</PresentationFormat>
  <Paragraphs>118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Презентация PowerPoint</vt:lpstr>
      <vt:lpstr>Социальные нормы потребления</vt:lpstr>
      <vt:lpstr>ВОДОСНАБЖЕНИЕ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Bc1819</dc:creator>
  <cp:lastModifiedBy>Пользователь</cp:lastModifiedBy>
  <cp:revision>6</cp:revision>
  <cp:lastPrinted>2025-02-19T12:01:08Z</cp:lastPrinted>
  <dcterms:created xsi:type="dcterms:W3CDTF">2025-02-19T11:11:15Z</dcterms:created>
  <dcterms:modified xsi:type="dcterms:W3CDTF">2025-02-21T06:16:07Z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2025-02-11T00:00:00Z</vt:filetime>
  </property>
  <property fmtid="{D5CDD505-2E9C-101B-9397-08002B2CF9AE}" pid="3" name="Creator">
    <vt:lpwstr>Microsoft® PowerPoint® 2021</vt:lpwstr>
  </property>
  <property fmtid="{D5CDD505-2E9C-101B-9397-08002B2CF9AE}" pid="4" name="LastSaved">
    <vt:filetime>2025-02-19T00:00:00Z</vt:filetime>
  </property>
  <property fmtid="{D5CDD505-2E9C-101B-9397-08002B2CF9AE}" pid="5" name="Producer">
    <vt:lpwstr>Microsoft® PowerPoint® 2021</vt:lpwstr>
  </property>
</Properties>
</file>